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Default Extension="jpg" ContentType="image/jpeg"/>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0" r:id="rId1"/>
  </p:sldMasterIdLst>
  <p:notesMasterIdLst>
    <p:notesMasterId r:id="rId53"/>
  </p:notesMasterIdLst>
  <p:sldIdLst>
    <p:sldId id="256" r:id="rId2"/>
    <p:sldId id="263" r:id="rId3"/>
    <p:sldId id="322" r:id="rId4"/>
    <p:sldId id="324" r:id="rId5"/>
    <p:sldId id="325" r:id="rId6"/>
    <p:sldId id="330" r:id="rId7"/>
    <p:sldId id="331" r:id="rId8"/>
    <p:sldId id="332" r:id="rId9"/>
    <p:sldId id="333" r:id="rId10"/>
    <p:sldId id="334" r:id="rId11"/>
    <p:sldId id="335" r:id="rId12"/>
    <p:sldId id="336" r:id="rId13"/>
    <p:sldId id="337" r:id="rId14"/>
    <p:sldId id="338" r:id="rId15"/>
    <p:sldId id="339" r:id="rId16"/>
    <p:sldId id="382" r:id="rId17"/>
    <p:sldId id="340" r:id="rId18"/>
    <p:sldId id="341" r:id="rId19"/>
    <p:sldId id="342" r:id="rId20"/>
    <p:sldId id="343" r:id="rId21"/>
    <p:sldId id="344" r:id="rId22"/>
    <p:sldId id="345" r:id="rId23"/>
    <p:sldId id="346" r:id="rId24"/>
    <p:sldId id="347" r:id="rId25"/>
    <p:sldId id="348" r:id="rId26"/>
    <p:sldId id="349" r:id="rId27"/>
    <p:sldId id="350" r:id="rId28"/>
    <p:sldId id="351" r:id="rId29"/>
    <p:sldId id="352" r:id="rId30"/>
    <p:sldId id="353" r:id="rId31"/>
    <p:sldId id="354" r:id="rId32"/>
    <p:sldId id="355" r:id="rId33"/>
    <p:sldId id="356" r:id="rId34"/>
    <p:sldId id="357" r:id="rId35"/>
    <p:sldId id="358" r:id="rId36"/>
    <p:sldId id="359" r:id="rId37"/>
    <p:sldId id="360" r:id="rId38"/>
    <p:sldId id="361" r:id="rId39"/>
    <p:sldId id="362" r:id="rId40"/>
    <p:sldId id="363" r:id="rId41"/>
    <p:sldId id="364" r:id="rId42"/>
    <p:sldId id="368" r:id="rId43"/>
    <p:sldId id="365" r:id="rId44"/>
    <p:sldId id="370" r:id="rId45"/>
    <p:sldId id="369" r:id="rId46"/>
    <p:sldId id="371" r:id="rId47"/>
    <p:sldId id="372" r:id="rId48"/>
    <p:sldId id="376" r:id="rId49"/>
    <p:sldId id="287" r:id="rId50"/>
    <p:sldId id="288" r:id="rId51"/>
    <p:sldId id="27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4660"/>
  </p:normalViewPr>
  <p:slideViewPr>
    <p:cSldViewPr snapToGrid="0">
      <p:cViewPr varScale="1">
        <p:scale>
          <a:sx n="88" d="100"/>
          <a:sy n="88" d="100"/>
        </p:scale>
        <p:origin x="-461" y="-8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image" Target="../media/image8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1C5741-3C67-4227-A745-46B6663DCCBD}" type="doc">
      <dgm:prSet loTypeId="urn:microsoft.com/office/officeart/2005/8/layout/pictureOrgChart+Icon" loCatId="hierarchy" qsTypeId="urn:microsoft.com/office/officeart/2005/8/quickstyle/simple1" qsCatId="simple" csTypeId="urn:microsoft.com/office/officeart/2005/8/colors/accent1_2" csCatId="accent1" phldr="1"/>
      <dgm:spPr/>
      <dgm:t>
        <a:bodyPr/>
        <a:lstStyle/>
        <a:p>
          <a:endParaRPr lang="en-IN"/>
        </a:p>
      </dgm:t>
    </dgm:pt>
    <dgm:pt modelId="{317BE58E-7EA7-4598-8A93-2A94951EEE26}">
      <dgm:prSet phldrT="[Text]" custT="1"/>
      <dgm:spPr>
        <a:solidFill>
          <a:schemeClr val="accent6"/>
        </a:solidFill>
      </dgm:spPr>
      <dgm:t>
        <a:bodyPr/>
        <a:lstStyle/>
        <a:p>
          <a:r>
            <a:rPr lang="en-IN" sz="3200" dirty="0"/>
            <a:t>Technologies</a:t>
          </a:r>
        </a:p>
      </dgm:t>
    </dgm:pt>
    <dgm:pt modelId="{53E25445-A0BC-4488-9924-5542C4C94578}" type="parTrans" cxnId="{25C15F95-3FD7-4FEF-9CB2-C4B8A09E725A}">
      <dgm:prSet/>
      <dgm:spPr/>
      <dgm:t>
        <a:bodyPr/>
        <a:lstStyle/>
        <a:p>
          <a:endParaRPr lang="en-IN"/>
        </a:p>
      </dgm:t>
    </dgm:pt>
    <dgm:pt modelId="{8020F64D-8888-468D-A8F7-E3D698AD364A}" type="sibTrans" cxnId="{25C15F95-3FD7-4FEF-9CB2-C4B8A09E725A}">
      <dgm:prSet/>
      <dgm:spPr/>
      <dgm:t>
        <a:bodyPr/>
        <a:lstStyle/>
        <a:p>
          <a:endParaRPr lang="en-IN"/>
        </a:p>
      </dgm:t>
    </dgm:pt>
    <dgm:pt modelId="{9FBF6621-FD9B-4475-9280-E25D6F8BF0F9}">
      <dgm:prSet phldrT="[Text]" custT="1"/>
      <dgm:spPr>
        <a:solidFill>
          <a:schemeClr val="accent6"/>
        </a:solidFill>
      </dgm:spPr>
      <dgm:t>
        <a:bodyPr/>
        <a:lstStyle/>
        <a:p>
          <a:r>
            <a:rPr lang="en-IN" sz="2000" dirty="0"/>
            <a:t>Composting</a:t>
          </a:r>
        </a:p>
      </dgm:t>
    </dgm:pt>
    <dgm:pt modelId="{33F5C51F-E82D-41B5-A062-833EB69F6F2B}" type="parTrans" cxnId="{4FB7F310-BD80-4BFC-AE12-2B77A7A9C2C3}">
      <dgm:prSet/>
      <dgm:spPr/>
      <dgm:t>
        <a:bodyPr/>
        <a:lstStyle/>
        <a:p>
          <a:endParaRPr lang="en-IN"/>
        </a:p>
      </dgm:t>
    </dgm:pt>
    <dgm:pt modelId="{6F9F9103-17D5-448B-A5AD-AA5E849DA5D0}" type="sibTrans" cxnId="{4FB7F310-BD80-4BFC-AE12-2B77A7A9C2C3}">
      <dgm:prSet/>
      <dgm:spPr/>
      <dgm:t>
        <a:bodyPr/>
        <a:lstStyle/>
        <a:p>
          <a:endParaRPr lang="en-IN"/>
        </a:p>
      </dgm:t>
    </dgm:pt>
    <dgm:pt modelId="{C36D7EC4-438F-458A-9CC9-DD57F5F24598}">
      <dgm:prSet phldrT="[Text]" custT="1"/>
      <dgm:spPr>
        <a:solidFill>
          <a:schemeClr val="accent6"/>
        </a:solidFill>
      </dgm:spPr>
      <dgm:t>
        <a:bodyPr/>
        <a:lstStyle/>
        <a:p>
          <a:r>
            <a:rPr lang="en-IN" sz="2000" dirty="0" err="1"/>
            <a:t>Biomethanation</a:t>
          </a:r>
          <a:endParaRPr lang="en-IN" sz="2000" dirty="0"/>
        </a:p>
      </dgm:t>
    </dgm:pt>
    <dgm:pt modelId="{C08F0CD8-F930-4CE2-BEE5-C6844A00CEE0}" type="parTrans" cxnId="{4A581162-2EAB-483B-96B2-625910034D29}">
      <dgm:prSet/>
      <dgm:spPr/>
      <dgm:t>
        <a:bodyPr/>
        <a:lstStyle/>
        <a:p>
          <a:endParaRPr lang="en-IN"/>
        </a:p>
      </dgm:t>
    </dgm:pt>
    <dgm:pt modelId="{EA52D529-9286-4E6D-A91D-C7645DACF36B}" type="sibTrans" cxnId="{4A581162-2EAB-483B-96B2-625910034D29}">
      <dgm:prSet/>
      <dgm:spPr/>
      <dgm:t>
        <a:bodyPr/>
        <a:lstStyle/>
        <a:p>
          <a:endParaRPr lang="en-IN"/>
        </a:p>
      </dgm:t>
    </dgm:pt>
    <dgm:pt modelId="{4E02D937-BE48-4761-8520-B09C5B9FD87A}" type="pres">
      <dgm:prSet presAssocID="{B01C5741-3C67-4227-A745-46B6663DCCBD}" presName="hierChild1" presStyleCnt="0">
        <dgm:presLayoutVars>
          <dgm:orgChart val="1"/>
          <dgm:chPref val="1"/>
          <dgm:dir/>
          <dgm:animOne val="branch"/>
          <dgm:animLvl val="lvl"/>
          <dgm:resizeHandles/>
        </dgm:presLayoutVars>
      </dgm:prSet>
      <dgm:spPr/>
      <dgm:t>
        <a:bodyPr/>
        <a:lstStyle/>
        <a:p>
          <a:endParaRPr lang="en-US"/>
        </a:p>
      </dgm:t>
    </dgm:pt>
    <dgm:pt modelId="{155404F2-921F-4A4D-B2F6-23891C41B3B9}" type="pres">
      <dgm:prSet presAssocID="{317BE58E-7EA7-4598-8A93-2A94951EEE26}" presName="hierRoot1" presStyleCnt="0">
        <dgm:presLayoutVars>
          <dgm:hierBranch val="init"/>
        </dgm:presLayoutVars>
      </dgm:prSet>
      <dgm:spPr/>
    </dgm:pt>
    <dgm:pt modelId="{DCF7895A-530A-4A88-98B2-E57F43DAA635}" type="pres">
      <dgm:prSet presAssocID="{317BE58E-7EA7-4598-8A93-2A94951EEE26}" presName="rootComposite1" presStyleCnt="0"/>
      <dgm:spPr/>
    </dgm:pt>
    <dgm:pt modelId="{515A867B-5E4E-46E1-B3A1-3F66F44FE5E7}" type="pres">
      <dgm:prSet presAssocID="{317BE58E-7EA7-4598-8A93-2A94951EEE26}" presName="rootText1" presStyleLbl="node0" presStyleIdx="0" presStyleCnt="1" custScaleX="136216" custLinFactNeighborX="2201" custLinFactNeighborY="-1335">
        <dgm:presLayoutVars>
          <dgm:chPref val="3"/>
        </dgm:presLayoutVars>
      </dgm:prSet>
      <dgm:spPr/>
      <dgm:t>
        <a:bodyPr/>
        <a:lstStyle/>
        <a:p>
          <a:endParaRPr lang="en-US"/>
        </a:p>
      </dgm:t>
    </dgm:pt>
    <dgm:pt modelId="{304A2EA0-B56D-43BE-8AE7-9EDEF3728ACD}" type="pres">
      <dgm:prSet presAssocID="{317BE58E-7EA7-4598-8A93-2A94951EEE26}" presName="rootPict1" presStyleLbl="alignImgPlace1" presStyleIdx="0" presStyleCnt="3" custScaleX="104947" custLinFactNeighborX="-40701" custLinFactNeighborY="-2508"/>
      <dgm:spPr>
        <a:blipFill>
          <a:blip xmlns:r="http://schemas.openxmlformats.org/officeDocument/2006/relationships" r:embed="rId1">
            <a:extLst>
              <a:ext uri="{28A0092B-C50C-407E-A947-70E740481C1C}">
                <a14:useLocalDpi xmlns:a14="http://schemas.microsoft.com/office/drawing/2010/main" xmlns="" val="0"/>
              </a:ext>
            </a:extLst>
          </a:blip>
          <a:srcRect/>
          <a:stretch>
            <a:fillRect l="-23000" r="-23000"/>
          </a:stretch>
        </a:blipFill>
      </dgm:spPr>
    </dgm:pt>
    <dgm:pt modelId="{80315557-8670-49E5-B0E6-16A73B3E14E5}" type="pres">
      <dgm:prSet presAssocID="{317BE58E-7EA7-4598-8A93-2A94951EEE26}" presName="rootConnector1" presStyleLbl="node1" presStyleIdx="0" presStyleCnt="0"/>
      <dgm:spPr/>
      <dgm:t>
        <a:bodyPr/>
        <a:lstStyle/>
        <a:p>
          <a:endParaRPr lang="en-US"/>
        </a:p>
      </dgm:t>
    </dgm:pt>
    <dgm:pt modelId="{533CB1CD-0336-486E-8C73-0FF81F8E5EAA}" type="pres">
      <dgm:prSet presAssocID="{317BE58E-7EA7-4598-8A93-2A94951EEE26}" presName="hierChild2" presStyleCnt="0"/>
      <dgm:spPr/>
    </dgm:pt>
    <dgm:pt modelId="{175DE4F0-6388-4F20-9F27-A3963C4BF3E0}" type="pres">
      <dgm:prSet presAssocID="{33F5C51F-E82D-41B5-A062-833EB69F6F2B}" presName="Name37" presStyleLbl="parChTrans1D2" presStyleIdx="0" presStyleCnt="2"/>
      <dgm:spPr/>
      <dgm:t>
        <a:bodyPr/>
        <a:lstStyle/>
        <a:p>
          <a:endParaRPr lang="en-US"/>
        </a:p>
      </dgm:t>
    </dgm:pt>
    <dgm:pt modelId="{70991699-9BB1-49E2-8A28-0C354ACE6E3F}" type="pres">
      <dgm:prSet presAssocID="{9FBF6621-FD9B-4475-9280-E25D6F8BF0F9}" presName="hierRoot2" presStyleCnt="0">
        <dgm:presLayoutVars>
          <dgm:hierBranch val="init"/>
        </dgm:presLayoutVars>
      </dgm:prSet>
      <dgm:spPr/>
    </dgm:pt>
    <dgm:pt modelId="{D9587251-6A9C-40B1-8915-D0BF2442E407}" type="pres">
      <dgm:prSet presAssocID="{9FBF6621-FD9B-4475-9280-E25D6F8BF0F9}" presName="rootComposite" presStyleCnt="0"/>
      <dgm:spPr/>
    </dgm:pt>
    <dgm:pt modelId="{A7E7E612-0E83-43A4-B9B5-C618E4A6C17B}" type="pres">
      <dgm:prSet presAssocID="{9FBF6621-FD9B-4475-9280-E25D6F8BF0F9}" presName="rootText" presStyleLbl="node2" presStyleIdx="0" presStyleCnt="2" custScaleX="106719">
        <dgm:presLayoutVars>
          <dgm:chPref val="3"/>
        </dgm:presLayoutVars>
      </dgm:prSet>
      <dgm:spPr/>
      <dgm:t>
        <a:bodyPr/>
        <a:lstStyle/>
        <a:p>
          <a:endParaRPr lang="en-US"/>
        </a:p>
      </dgm:t>
    </dgm:pt>
    <dgm:pt modelId="{B5AF69B1-E14C-49B1-9F01-C5571C4FE195}" type="pres">
      <dgm:prSet presAssocID="{9FBF6621-FD9B-4475-9280-E25D6F8BF0F9}" presName="rootPict" presStyleLbl="alignImgPlace1" presStyleIdx="1" presStyleCnt="3"/>
      <dgm:spPr>
        <a:blipFill>
          <a:blip xmlns:r="http://schemas.openxmlformats.org/officeDocument/2006/relationships" r:embed="rId2">
            <a:extLst>
              <a:ext uri="{28A0092B-C50C-407E-A947-70E740481C1C}">
                <a14:useLocalDpi xmlns:a14="http://schemas.microsoft.com/office/drawing/2010/main" xmlns="" val="0"/>
              </a:ext>
            </a:extLst>
          </a:blip>
          <a:srcRect/>
          <a:stretch>
            <a:fillRect l="-26000" r="-26000"/>
          </a:stretch>
        </a:blipFill>
      </dgm:spPr>
    </dgm:pt>
    <dgm:pt modelId="{9DA1F5DC-71E3-433A-A326-1E7068638F0D}" type="pres">
      <dgm:prSet presAssocID="{9FBF6621-FD9B-4475-9280-E25D6F8BF0F9}" presName="rootConnector" presStyleLbl="node2" presStyleIdx="0" presStyleCnt="2"/>
      <dgm:spPr/>
      <dgm:t>
        <a:bodyPr/>
        <a:lstStyle/>
        <a:p>
          <a:endParaRPr lang="en-US"/>
        </a:p>
      </dgm:t>
    </dgm:pt>
    <dgm:pt modelId="{9CCCC76E-0628-48DE-9F43-99187BA1DD93}" type="pres">
      <dgm:prSet presAssocID="{9FBF6621-FD9B-4475-9280-E25D6F8BF0F9}" presName="hierChild4" presStyleCnt="0"/>
      <dgm:spPr/>
    </dgm:pt>
    <dgm:pt modelId="{89A194F2-B347-440D-B605-440FE89820EF}" type="pres">
      <dgm:prSet presAssocID="{9FBF6621-FD9B-4475-9280-E25D6F8BF0F9}" presName="hierChild5" presStyleCnt="0"/>
      <dgm:spPr/>
    </dgm:pt>
    <dgm:pt modelId="{D249BC0F-6625-4A25-AC35-5B6F969E95B7}" type="pres">
      <dgm:prSet presAssocID="{C08F0CD8-F930-4CE2-BEE5-C6844A00CEE0}" presName="Name37" presStyleLbl="parChTrans1D2" presStyleIdx="1" presStyleCnt="2"/>
      <dgm:spPr/>
      <dgm:t>
        <a:bodyPr/>
        <a:lstStyle/>
        <a:p>
          <a:endParaRPr lang="en-US"/>
        </a:p>
      </dgm:t>
    </dgm:pt>
    <dgm:pt modelId="{3EE7C7AF-4493-4899-95D8-6BBB545279AB}" type="pres">
      <dgm:prSet presAssocID="{C36D7EC4-438F-458A-9CC9-DD57F5F24598}" presName="hierRoot2" presStyleCnt="0">
        <dgm:presLayoutVars>
          <dgm:hierBranch val="init"/>
        </dgm:presLayoutVars>
      </dgm:prSet>
      <dgm:spPr/>
    </dgm:pt>
    <dgm:pt modelId="{DC0DED9A-57EA-4824-B823-38575E8716A7}" type="pres">
      <dgm:prSet presAssocID="{C36D7EC4-438F-458A-9CC9-DD57F5F24598}" presName="rootComposite" presStyleCnt="0"/>
      <dgm:spPr/>
    </dgm:pt>
    <dgm:pt modelId="{293D72D3-702C-497E-A30D-EB4EED92C803}" type="pres">
      <dgm:prSet presAssocID="{C36D7EC4-438F-458A-9CC9-DD57F5F24598}" presName="rootText" presStyleLbl="node2" presStyleIdx="1" presStyleCnt="2" custScaleX="121106">
        <dgm:presLayoutVars>
          <dgm:chPref val="3"/>
        </dgm:presLayoutVars>
      </dgm:prSet>
      <dgm:spPr/>
      <dgm:t>
        <a:bodyPr/>
        <a:lstStyle/>
        <a:p>
          <a:endParaRPr lang="en-US"/>
        </a:p>
      </dgm:t>
    </dgm:pt>
    <dgm:pt modelId="{BDD5A098-C782-450F-9A94-22E0FA3A88BE}" type="pres">
      <dgm:prSet presAssocID="{C36D7EC4-438F-458A-9CC9-DD57F5F24598}" presName="rootPict" presStyleLbl="alignImgPlace1" presStyleIdx="2" presStyleCnt="3" custLinFactNeighborX="-37752"/>
      <dgm:spPr/>
    </dgm:pt>
    <dgm:pt modelId="{A7FDCC6E-B6FA-4A33-81B2-E1C9E773173B}" type="pres">
      <dgm:prSet presAssocID="{C36D7EC4-438F-458A-9CC9-DD57F5F24598}" presName="rootConnector" presStyleLbl="node2" presStyleIdx="1" presStyleCnt="2"/>
      <dgm:spPr/>
      <dgm:t>
        <a:bodyPr/>
        <a:lstStyle/>
        <a:p>
          <a:endParaRPr lang="en-US"/>
        </a:p>
      </dgm:t>
    </dgm:pt>
    <dgm:pt modelId="{2B47A0B9-4E2F-4153-9254-9FBD8553123C}" type="pres">
      <dgm:prSet presAssocID="{C36D7EC4-438F-458A-9CC9-DD57F5F24598}" presName="hierChild4" presStyleCnt="0"/>
      <dgm:spPr/>
    </dgm:pt>
    <dgm:pt modelId="{8B4957D1-5637-4D36-BEE3-ECA07EEB311B}" type="pres">
      <dgm:prSet presAssocID="{C36D7EC4-438F-458A-9CC9-DD57F5F24598}" presName="hierChild5" presStyleCnt="0"/>
      <dgm:spPr/>
    </dgm:pt>
    <dgm:pt modelId="{20B6852F-22B9-42EF-8B64-1D6B6CA005CE}" type="pres">
      <dgm:prSet presAssocID="{317BE58E-7EA7-4598-8A93-2A94951EEE26}" presName="hierChild3" presStyleCnt="0"/>
      <dgm:spPr/>
    </dgm:pt>
  </dgm:ptLst>
  <dgm:cxnLst>
    <dgm:cxn modelId="{1FE897D6-FF2A-4BD1-8475-0C9F30D381FF}" type="presOf" srcId="{9FBF6621-FD9B-4475-9280-E25D6F8BF0F9}" destId="{A7E7E612-0E83-43A4-B9B5-C618E4A6C17B}" srcOrd="0" destOrd="0" presId="urn:microsoft.com/office/officeart/2005/8/layout/pictureOrgChart+Icon"/>
    <dgm:cxn modelId="{4A581162-2EAB-483B-96B2-625910034D29}" srcId="{317BE58E-7EA7-4598-8A93-2A94951EEE26}" destId="{C36D7EC4-438F-458A-9CC9-DD57F5F24598}" srcOrd="1" destOrd="0" parTransId="{C08F0CD8-F930-4CE2-BEE5-C6844A00CEE0}" sibTransId="{EA52D529-9286-4E6D-A91D-C7645DACF36B}"/>
    <dgm:cxn modelId="{0E2D7C1A-33BE-4AD4-93F2-EBBC09BEA076}" type="presOf" srcId="{9FBF6621-FD9B-4475-9280-E25D6F8BF0F9}" destId="{9DA1F5DC-71E3-433A-A326-1E7068638F0D}" srcOrd="1" destOrd="0" presId="urn:microsoft.com/office/officeart/2005/8/layout/pictureOrgChart+Icon"/>
    <dgm:cxn modelId="{BE21DA64-40BD-4EDD-B740-A2DEAA96ACD8}" type="presOf" srcId="{B01C5741-3C67-4227-A745-46B6663DCCBD}" destId="{4E02D937-BE48-4761-8520-B09C5B9FD87A}" srcOrd="0" destOrd="0" presId="urn:microsoft.com/office/officeart/2005/8/layout/pictureOrgChart+Icon"/>
    <dgm:cxn modelId="{8C8F431A-E73A-4C38-9669-95BDAEDF1A39}" type="presOf" srcId="{C36D7EC4-438F-458A-9CC9-DD57F5F24598}" destId="{293D72D3-702C-497E-A30D-EB4EED92C803}" srcOrd="0" destOrd="0" presId="urn:microsoft.com/office/officeart/2005/8/layout/pictureOrgChart+Icon"/>
    <dgm:cxn modelId="{D3EB8E8A-8F06-47A6-B697-520807CCAC48}" type="presOf" srcId="{C36D7EC4-438F-458A-9CC9-DD57F5F24598}" destId="{A7FDCC6E-B6FA-4A33-81B2-E1C9E773173B}" srcOrd="1" destOrd="0" presId="urn:microsoft.com/office/officeart/2005/8/layout/pictureOrgChart+Icon"/>
    <dgm:cxn modelId="{001691BB-A080-4923-886B-C86AB7AB74EA}" type="presOf" srcId="{33F5C51F-E82D-41B5-A062-833EB69F6F2B}" destId="{175DE4F0-6388-4F20-9F27-A3963C4BF3E0}" srcOrd="0" destOrd="0" presId="urn:microsoft.com/office/officeart/2005/8/layout/pictureOrgChart+Icon"/>
    <dgm:cxn modelId="{04431A5D-8BCA-43BE-B2C4-6C49C44073C3}" type="presOf" srcId="{317BE58E-7EA7-4598-8A93-2A94951EEE26}" destId="{515A867B-5E4E-46E1-B3A1-3F66F44FE5E7}" srcOrd="0" destOrd="0" presId="urn:microsoft.com/office/officeart/2005/8/layout/pictureOrgChart+Icon"/>
    <dgm:cxn modelId="{C2219FEB-3906-4076-8171-B21863ED18B4}" type="presOf" srcId="{317BE58E-7EA7-4598-8A93-2A94951EEE26}" destId="{80315557-8670-49E5-B0E6-16A73B3E14E5}" srcOrd="1" destOrd="0" presId="urn:microsoft.com/office/officeart/2005/8/layout/pictureOrgChart+Icon"/>
    <dgm:cxn modelId="{4FB7F310-BD80-4BFC-AE12-2B77A7A9C2C3}" srcId="{317BE58E-7EA7-4598-8A93-2A94951EEE26}" destId="{9FBF6621-FD9B-4475-9280-E25D6F8BF0F9}" srcOrd="0" destOrd="0" parTransId="{33F5C51F-E82D-41B5-A062-833EB69F6F2B}" sibTransId="{6F9F9103-17D5-448B-A5AD-AA5E849DA5D0}"/>
    <dgm:cxn modelId="{48E2C3F9-F461-4EE2-BFC1-7EB641593B65}" type="presOf" srcId="{C08F0CD8-F930-4CE2-BEE5-C6844A00CEE0}" destId="{D249BC0F-6625-4A25-AC35-5B6F969E95B7}" srcOrd="0" destOrd="0" presId="urn:microsoft.com/office/officeart/2005/8/layout/pictureOrgChart+Icon"/>
    <dgm:cxn modelId="{25C15F95-3FD7-4FEF-9CB2-C4B8A09E725A}" srcId="{B01C5741-3C67-4227-A745-46B6663DCCBD}" destId="{317BE58E-7EA7-4598-8A93-2A94951EEE26}" srcOrd="0" destOrd="0" parTransId="{53E25445-A0BC-4488-9924-5542C4C94578}" sibTransId="{8020F64D-8888-468D-A8F7-E3D698AD364A}"/>
    <dgm:cxn modelId="{B524CBDF-5AF0-4764-A7B0-3DB6DF3A7A16}" type="presParOf" srcId="{4E02D937-BE48-4761-8520-B09C5B9FD87A}" destId="{155404F2-921F-4A4D-B2F6-23891C41B3B9}" srcOrd="0" destOrd="0" presId="urn:microsoft.com/office/officeart/2005/8/layout/pictureOrgChart+Icon"/>
    <dgm:cxn modelId="{9EC0A630-4721-42B7-A4D0-8C048272697A}" type="presParOf" srcId="{155404F2-921F-4A4D-B2F6-23891C41B3B9}" destId="{DCF7895A-530A-4A88-98B2-E57F43DAA635}" srcOrd="0" destOrd="0" presId="urn:microsoft.com/office/officeart/2005/8/layout/pictureOrgChart+Icon"/>
    <dgm:cxn modelId="{AC1CE469-D69F-462A-8866-DABBA0AAD84B}" type="presParOf" srcId="{DCF7895A-530A-4A88-98B2-E57F43DAA635}" destId="{515A867B-5E4E-46E1-B3A1-3F66F44FE5E7}" srcOrd="0" destOrd="0" presId="urn:microsoft.com/office/officeart/2005/8/layout/pictureOrgChart+Icon"/>
    <dgm:cxn modelId="{DBA838FA-B166-4B31-BDB5-4E13BE194BEB}" type="presParOf" srcId="{DCF7895A-530A-4A88-98B2-E57F43DAA635}" destId="{304A2EA0-B56D-43BE-8AE7-9EDEF3728ACD}" srcOrd="1" destOrd="0" presId="urn:microsoft.com/office/officeart/2005/8/layout/pictureOrgChart+Icon"/>
    <dgm:cxn modelId="{ED611CE1-F5F8-40F4-AB95-39E8916A27B0}" type="presParOf" srcId="{DCF7895A-530A-4A88-98B2-E57F43DAA635}" destId="{80315557-8670-49E5-B0E6-16A73B3E14E5}" srcOrd="2" destOrd="0" presId="urn:microsoft.com/office/officeart/2005/8/layout/pictureOrgChart+Icon"/>
    <dgm:cxn modelId="{FB4FD003-5467-487C-B925-3BB572BBB506}" type="presParOf" srcId="{155404F2-921F-4A4D-B2F6-23891C41B3B9}" destId="{533CB1CD-0336-486E-8C73-0FF81F8E5EAA}" srcOrd="1" destOrd="0" presId="urn:microsoft.com/office/officeart/2005/8/layout/pictureOrgChart+Icon"/>
    <dgm:cxn modelId="{5C1F3903-865B-4621-AC2F-93DA91610B13}" type="presParOf" srcId="{533CB1CD-0336-486E-8C73-0FF81F8E5EAA}" destId="{175DE4F0-6388-4F20-9F27-A3963C4BF3E0}" srcOrd="0" destOrd="0" presId="urn:microsoft.com/office/officeart/2005/8/layout/pictureOrgChart+Icon"/>
    <dgm:cxn modelId="{A9E56763-455E-43B0-B79B-7983BCEA4050}" type="presParOf" srcId="{533CB1CD-0336-486E-8C73-0FF81F8E5EAA}" destId="{70991699-9BB1-49E2-8A28-0C354ACE6E3F}" srcOrd="1" destOrd="0" presId="urn:microsoft.com/office/officeart/2005/8/layout/pictureOrgChart+Icon"/>
    <dgm:cxn modelId="{21B5B8C2-C113-4E49-92EB-C6C17779608F}" type="presParOf" srcId="{70991699-9BB1-49E2-8A28-0C354ACE6E3F}" destId="{D9587251-6A9C-40B1-8915-D0BF2442E407}" srcOrd="0" destOrd="0" presId="urn:microsoft.com/office/officeart/2005/8/layout/pictureOrgChart+Icon"/>
    <dgm:cxn modelId="{CB85FE4D-22B2-4D50-9B7F-2E2181F67424}" type="presParOf" srcId="{D9587251-6A9C-40B1-8915-D0BF2442E407}" destId="{A7E7E612-0E83-43A4-B9B5-C618E4A6C17B}" srcOrd="0" destOrd="0" presId="urn:microsoft.com/office/officeart/2005/8/layout/pictureOrgChart+Icon"/>
    <dgm:cxn modelId="{6155E11E-1FD6-4DB1-8E9E-F5CBDBC81201}" type="presParOf" srcId="{D9587251-6A9C-40B1-8915-D0BF2442E407}" destId="{B5AF69B1-E14C-49B1-9F01-C5571C4FE195}" srcOrd="1" destOrd="0" presId="urn:microsoft.com/office/officeart/2005/8/layout/pictureOrgChart+Icon"/>
    <dgm:cxn modelId="{278C7134-4104-44DD-BE7D-2531CBDD18C1}" type="presParOf" srcId="{D9587251-6A9C-40B1-8915-D0BF2442E407}" destId="{9DA1F5DC-71E3-433A-A326-1E7068638F0D}" srcOrd="2" destOrd="0" presId="urn:microsoft.com/office/officeart/2005/8/layout/pictureOrgChart+Icon"/>
    <dgm:cxn modelId="{DDB5B4B1-7E6B-4A16-ADE0-A5604EB19D1A}" type="presParOf" srcId="{70991699-9BB1-49E2-8A28-0C354ACE6E3F}" destId="{9CCCC76E-0628-48DE-9F43-99187BA1DD93}" srcOrd="1" destOrd="0" presId="urn:microsoft.com/office/officeart/2005/8/layout/pictureOrgChart+Icon"/>
    <dgm:cxn modelId="{FA13EB2C-F5AD-48F5-B01C-703FECFC9BE3}" type="presParOf" srcId="{70991699-9BB1-49E2-8A28-0C354ACE6E3F}" destId="{89A194F2-B347-440D-B605-440FE89820EF}" srcOrd="2" destOrd="0" presId="urn:microsoft.com/office/officeart/2005/8/layout/pictureOrgChart+Icon"/>
    <dgm:cxn modelId="{201B0C1C-983E-429D-A1D5-E8A2E9C0A24B}" type="presParOf" srcId="{533CB1CD-0336-486E-8C73-0FF81F8E5EAA}" destId="{D249BC0F-6625-4A25-AC35-5B6F969E95B7}" srcOrd="2" destOrd="0" presId="urn:microsoft.com/office/officeart/2005/8/layout/pictureOrgChart+Icon"/>
    <dgm:cxn modelId="{1A4D5D37-696C-4D6B-AA03-82F450129F13}" type="presParOf" srcId="{533CB1CD-0336-486E-8C73-0FF81F8E5EAA}" destId="{3EE7C7AF-4493-4899-95D8-6BBB545279AB}" srcOrd="3" destOrd="0" presId="urn:microsoft.com/office/officeart/2005/8/layout/pictureOrgChart+Icon"/>
    <dgm:cxn modelId="{66776AD1-21E7-4DCE-85F4-7B8050DCAF02}" type="presParOf" srcId="{3EE7C7AF-4493-4899-95D8-6BBB545279AB}" destId="{DC0DED9A-57EA-4824-B823-38575E8716A7}" srcOrd="0" destOrd="0" presId="urn:microsoft.com/office/officeart/2005/8/layout/pictureOrgChart+Icon"/>
    <dgm:cxn modelId="{4FD8D7DE-ACEB-40D8-9278-1BCE692B4EB9}" type="presParOf" srcId="{DC0DED9A-57EA-4824-B823-38575E8716A7}" destId="{293D72D3-702C-497E-A30D-EB4EED92C803}" srcOrd="0" destOrd="0" presId="urn:microsoft.com/office/officeart/2005/8/layout/pictureOrgChart+Icon"/>
    <dgm:cxn modelId="{65440F13-6DB2-4970-866E-DB5B85BE6177}" type="presParOf" srcId="{DC0DED9A-57EA-4824-B823-38575E8716A7}" destId="{BDD5A098-C782-450F-9A94-22E0FA3A88BE}" srcOrd="1" destOrd="0" presId="urn:microsoft.com/office/officeart/2005/8/layout/pictureOrgChart+Icon"/>
    <dgm:cxn modelId="{8F3591F5-086D-4719-A58D-D307028B535C}" type="presParOf" srcId="{DC0DED9A-57EA-4824-B823-38575E8716A7}" destId="{A7FDCC6E-B6FA-4A33-81B2-E1C9E773173B}" srcOrd="2" destOrd="0" presId="urn:microsoft.com/office/officeart/2005/8/layout/pictureOrgChart+Icon"/>
    <dgm:cxn modelId="{FAF2E534-5734-4E74-8F90-91F662C02A28}" type="presParOf" srcId="{3EE7C7AF-4493-4899-95D8-6BBB545279AB}" destId="{2B47A0B9-4E2F-4153-9254-9FBD8553123C}" srcOrd="1" destOrd="0" presId="urn:microsoft.com/office/officeart/2005/8/layout/pictureOrgChart+Icon"/>
    <dgm:cxn modelId="{363A3A9B-A815-4005-8FAB-C36E85A523B2}" type="presParOf" srcId="{3EE7C7AF-4493-4899-95D8-6BBB545279AB}" destId="{8B4957D1-5637-4D36-BEE3-ECA07EEB311B}" srcOrd="2" destOrd="0" presId="urn:microsoft.com/office/officeart/2005/8/layout/pictureOrgChart+Icon"/>
    <dgm:cxn modelId="{7CB96120-8CF4-4916-A1A3-0366B675D1FB}" type="presParOf" srcId="{155404F2-921F-4A4D-B2F6-23891C41B3B9}" destId="{20B6852F-22B9-42EF-8B64-1D6B6CA005CE}" srcOrd="2" destOrd="0" presId="urn:microsoft.com/office/officeart/2005/8/layout/pictureOrgChart+Icon"/>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D6065D-3FF8-436B-BC43-0BB3B38040F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IN"/>
        </a:p>
      </dgm:t>
    </dgm:pt>
    <dgm:pt modelId="{39E4F090-2BF1-460A-B133-8F3F3CFED192}">
      <dgm:prSet phldrT="[Text]"/>
      <dgm:spPr/>
      <dgm:t>
        <a:bodyPr/>
        <a:lstStyle/>
        <a:p>
          <a:r>
            <a:rPr lang="en-IN" dirty="0"/>
            <a:t>Levels</a:t>
          </a:r>
        </a:p>
      </dgm:t>
    </dgm:pt>
    <dgm:pt modelId="{A1290C20-0E53-4626-AD0F-5CE7406DB6CE}" type="parTrans" cxnId="{ACAFA702-265B-42E5-B12C-E7EFB4247339}">
      <dgm:prSet/>
      <dgm:spPr/>
      <dgm:t>
        <a:bodyPr/>
        <a:lstStyle/>
        <a:p>
          <a:endParaRPr lang="en-IN"/>
        </a:p>
      </dgm:t>
    </dgm:pt>
    <dgm:pt modelId="{F22A33D6-A778-406E-B191-C25657E1B1E4}" type="sibTrans" cxnId="{ACAFA702-265B-42E5-B12C-E7EFB4247339}">
      <dgm:prSet/>
      <dgm:spPr/>
      <dgm:t>
        <a:bodyPr/>
        <a:lstStyle/>
        <a:p>
          <a:endParaRPr lang="en-IN"/>
        </a:p>
      </dgm:t>
    </dgm:pt>
    <dgm:pt modelId="{BB7D537E-49B7-4337-BC6F-1708D2269C52}">
      <dgm:prSet phldrT="[Text]"/>
      <dgm:spPr/>
      <dgm:t>
        <a:bodyPr/>
        <a:lstStyle/>
        <a:p>
          <a:r>
            <a:rPr lang="en-IN" dirty="0"/>
            <a:t>Household</a:t>
          </a:r>
        </a:p>
      </dgm:t>
    </dgm:pt>
    <dgm:pt modelId="{AE29240F-84A5-490C-A397-84CB165F0F76}" type="parTrans" cxnId="{12DBC871-4BD8-4291-AC77-F50115A279DB}">
      <dgm:prSet/>
      <dgm:spPr/>
      <dgm:t>
        <a:bodyPr/>
        <a:lstStyle/>
        <a:p>
          <a:endParaRPr lang="en-IN"/>
        </a:p>
      </dgm:t>
    </dgm:pt>
    <dgm:pt modelId="{4B8938DE-EB01-49DC-87D0-9F2DC8AA5962}" type="sibTrans" cxnId="{12DBC871-4BD8-4291-AC77-F50115A279DB}">
      <dgm:prSet/>
      <dgm:spPr/>
      <dgm:t>
        <a:bodyPr/>
        <a:lstStyle/>
        <a:p>
          <a:endParaRPr lang="en-IN"/>
        </a:p>
      </dgm:t>
    </dgm:pt>
    <dgm:pt modelId="{1FF008C4-6F89-4910-B96C-A3918E7FA517}">
      <dgm:prSet phldrT="[Text]"/>
      <dgm:spPr/>
      <dgm:t>
        <a:bodyPr/>
        <a:lstStyle/>
        <a:p>
          <a:r>
            <a:rPr lang="en-IN" dirty="0"/>
            <a:t>Institutional</a:t>
          </a:r>
        </a:p>
      </dgm:t>
    </dgm:pt>
    <dgm:pt modelId="{5474DD2F-88D4-4580-B9E3-06E5173FDB70}" type="parTrans" cxnId="{A52E11ED-A346-426A-893A-212B4677718C}">
      <dgm:prSet/>
      <dgm:spPr/>
      <dgm:t>
        <a:bodyPr/>
        <a:lstStyle/>
        <a:p>
          <a:endParaRPr lang="en-IN"/>
        </a:p>
      </dgm:t>
    </dgm:pt>
    <dgm:pt modelId="{CE0EB17A-1281-4BE8-B8A8-8D4591B30238}" type="sibTrans" cxnId="{A52E11ED-A346-426A-893A-212B4677718C}">
      <dgm:prSet/>
      <dgm:spPr/>
      <dgm:t>
        <a:bodyPr/>
        <a:lstStyle/>
        <a:p>
          <a:endParaRPr lang="en-IN"/>
        </a:p>
      </dgm:t>
    </dgm:pt>
    <dgm:pt modelId="{5FB11F8B-3EEC-4FE3-AFDA-570C61F4AB02}">
      <dgm:prSet phldrT="[Text]"/>
      <dgm:spPr/>
      <dgm:t>
        <a:bodyPr/>
        <a:lstStyle/>
        <a:p>
          <a:r>
            <a:rPr lang="en-IN" dirty="0"/>
            <a:t>Community</a:t>
          </a:r>
        </a:p>
      </dgm:t>
    </dgm:pt>
    <dgm:pt modelId="{63CAFDE7-FAE1-4233-BF34-30CDC1E7F507}" type="parTrans" cxnId="{0811A0D2-60F3-4D5C-90BD-CFDD5AF0FB2A}">
      <dgm:prSet/>
      <dgm:spPr/>
      <dgm:t>
        <a:bodyPr/>
        <a:lstStyle/>
        <a:p>
          <a:endParaRPr lang="en-IN"/>
        </a:p>
      </dgm:t>
    </dgm:pt>
    <dgm:pt modelId="{4C01AC94-1F22-43AB-AB88-80609BDB4BC8}" type="sibTrans" cxnId="{0811A0D2-60F3-4D5C-90BD-CFDD5AF0FB2A}">
      <dgm:prSet/>
      <dgm:spPr/>
      <dgm:t>
        <a:bodyPr/>
        <a:lstStyle/>
        <a:p>
          <a:endParaRPr lang="en-IN"/>
        </a:p>
      </dgm:t>
    </dgm:pt>
    <dgm:pt modelId="{97911DFC-8887-4474-95AE-D4E40A4B3D30}" type="pres">
      <dgm:prSet presAssocID="{1BD6065D-3FF8-436B-BC43-0BB3B38040F5}" presName="hierChild1" presStyleCnt="0">
        <dgm:presLayoutVars>
          <dgm:orgChart val="1"/>
          <dgm:chPref val="1"/>
          <dgm:dir/>
          <dgm:animOne val="branch"/>
          <dgm:animLvl val="lvl"/>
          <dgm:resizeHandles/>
        </dgm:presLayoutVars>
      </dgm:prSet>
      <dgm:spPr/>
      <dgm:t>
        <a:bodyPr/>
        <a:lstStyle/>
        <a:p>
          <a:endParaRPr lang="en-US"/>
        </a:p>
      </dgm:t>
    </dgm:pt>
    <dgm:pt modelId="{56FCE16D-5D81-4ED4-99B7-BD9F18D8AD10}" type="pres">
      <dgm:prSet presAssocID="{39E4F090-2BF1-460A-B133-8F3F3CFED192}" presName="hierRoot1" presStyleCnt="0">
        <dgm:presLayoutVars>
          <dgm:hierBranch val="init"/>
        </dgm:presLayoutVars>
      </dgm:prSet>
      <dgm:spPr/>
    </dgm:pt>
    <dgm:pt modelId="{4D12CB07-82EA-47E9-A7DA-703177C6A725}" type="pres">
      <dgm:prSet presAssocID="{39E4F090-2BF1-460A-B133-8F3F3CFED192}" presName="rootComposite1" presStyleCnt="0"/>
      <dgm:spPr/>
    </dgm:pt>
    <dgm:pt modelId="{E2C6587B-C9F4-42B2-86D0-9544877A985E}" type="pres">
      <dgm:prSet presAssocID="{39E4F090-2BF1-460A-B133-8F3F3CFED192}" presName="rootText1" presStyleLbl="node0" presStyleIdx="0" presStyleCnt="1">
        <dgm:presLayoutVars>
          <dgm:chPref val="3"/>
        </dgm:presLayoutVars>
      </dgm:prSet>
      <dgm:spPr/>
      <dgm:t>
        <a:bodyPr/>
        <a:lstStyle/>
        <a:p>
          <a:endParaRPr lang="en-US"/>
        </a:p>
      </dgm:t>
    </dgm:pt>
    <dgm:pt modelId="{BFB64427-A49B-4346-BF87-50CB13010694}" type="pres">
      <dgm:prSet presAssocID="{39E4F090-2BF1-460A-B133-8F3F3CFED192}" presName="rootConnector1" presStyleLbl="node1" presStyleIdx="0" presStyleCnt="0"/>
      <dgm:spPr/>
      <dgm:t>
        <a:bodyPr/>
        <a:lstStyle/>
        <a:p>
          <a:endParaRPr lang="en-US"/>
        </a:p>
      </dgm:t>
    </dgm:pt>
    <dgm:pt modelId="{9C37409B-D2C4-4F5A-8120-BFB016605C94}" type="pres">
      <dgm:prSet presAssocID="{39E4F090-2BF1-460A-B133-8F3F3CFED192}" presName="hierChild2" presStyleCnt="0"/>
      <dgm:spPr/>
    </dgm:pt>
    <dgm:pt modelId="{A38FF824-1CFF-4192-B580-D200347185DB}" type="pres">
      <dgm:prSet presAssocID="{AE29240F-84A5-490C-A397-84CB165F0F76}" presName="Name37" presStyleLbl="parChTrans1D2" presStyleIdx="0" presStyleCnt="3"/>
      <dgm:spPr/>
      <dgm:t>
        <a:bodyPr/>
        <a:lstStyle/>
        <a:p>
          <a:endParaRPr lang="en-US"/>
        </a:p>
      </dgm:t>
    </dgm:pt>
    <dgm:pt modelId="{FD79C895-BB16-4A19-8F95-6DC1CA1702E2}" type="pres">
      <dgm:prSet presAssocID="{BB7D537E-49B7-4337-BC6F-1708D2269C52}" presName="hierRoot2" presStyleCnt="0">
        <dgm:presLayoutVars>
          <dgm:hierBranch val="init"/>
        </dgm:presLayoutVars>
      </dgm:prSet>
      <dgm:spPr/>
    </dgm:pt>
    <dgm:pt modelId="{4FAA31BA-BA64-4F9C-BD9B-C526F03D685C}" type="pres">
      <dgm:prSet presAssocID="{BB7D537E-49B7-4337-BC6F-1708D2269C52}" presName="rootComposite" presStyleCnt="0"/>
      <dgm:spPr/>
    </dgm:pt>
    <dgm:pt modelId="{EB6350F3-8774-4E7E-9772-7799748274B0}" type="pres">
      <dgm:prSet presAssocID="{BB7D537E-49B7-4337-BC6F-1708D2269C52}" presName="rootText" presStyleLbl="node2" presStyleIdx="0" presStyleCnt="3">
        <dgm:presLayoutVars>
          <dgm:chPref val="3"/>
        </dgm:presLayoutVars>
      </dgm:prSet>
      <dgm:spPr/>
      <dgm:t>
        <a:bodyPr/>
        <a:lstStyle/>
        <a:p>
          <a:endParaRPr lang="en-US"/>
        </a:p>
      </dgm:t>
    </dgm:pt>
    <dgm:pt modelId="{88AF7F25-202F-41AF-A9CE-1788060C4891}" type="pres">
      <dgm:prSet presAssocID="{BB7D537E-49B7-4337-BC6F-1708D2269C52}" presName="rootConnector" presStyleLbl="node2" presStyleIdx="0" presStyleCnt="3"/>
      <dgm:spPr/>
      <dgm:t>
        <a:bodyPr/>
        <a:lstStyle/>
        <a:p>
          <a:endParaRPr lang="en-US"/>
        </a:p>
      </dgm:t>
    </dgm:pt>
    <dgm:pt modelId="{C06DD045-C87B-476F-8DD0-765F91EA5449}" type="pres">
      <dgm:prSet presAssocID="{BB7D537E-49B7-4337-BC6F-1708D2269C52}" presName="hierChild4" presStyleCnt="0"/>
      <dgm:spPr/>
    </dgm:pt>
    <dgm:pt modelId="{86243F66-8274-4824-86D4-9812BCD2D3A6}" type="pres">
      <dgm:prSet presAssocID="{BB7D537E-49B7-4337-BC6F-1708D2269C52}" presName="hierChild5" presStyleCnt="0"/>
      <dgm:spPr/>
    </dgm:pt>
    <dgm:pt modelId="{C1C6304C-D590-4B27-B6A7-4E8D6608B120}" type="pres">
      <dgm:prSet presAssocID="{5474DD2F-88D4-4580-B9E3-06E5173FDB70}" presName="Name37" presStyleLbl="parChTrans1D2" presStyleIdx="1" presStyleCnt="3"/>
      <dgm:spPr/>
      <dgm:t>
        <a:bodyPr/>
        <a:lstStyle/>
        <a:p>
          <a:endParaRPr lang="en-US"/>
        </a:p>
      </dgm:t>
    </dgm:pt>
    <dgm:pt modelId="{DC907391-9E20-4A3E-9D90-F6CB8CE5431F}" type="pres">
      <dgm:prSet presAssocID="{1FF008C4-6F89-4910-B96C-A3918E7FA517}" presName="hierRoot2" presStyleCnt="0">
        <dgm:presLayoutVars>
          <dgm:hierBranch val="init"/>
        </dgm:presLayoutVars>
      </dgm:prSet>
      <dgm:spPr/>
    </dgm:pt>
    <dgm:pt modelId="{C42C553B-7378-4A58-A9F0-41C9CBDB9212}" type="pres">
      <dgm:prSet presAssocID="{1FF008C4-6F89-4910-B96C-A3918E7FA517}" presName="rootComposite" presStyleCnt="0"/>
      <dgm:spPr/>
    </dgm:pt>
    <dgm:pt modelId="{BDF53D98-36E1-405A-BC17-9AD0CED7F189}" type="pres">
      <dgm:prSet presAssocID="{1FF008C4-6F89-4910-B96C-A3918E7FA517}" presName="rootText" presStyleLbl="node2" presStyleIdx="1" presStyleCnt="3">
        <dgm:presLayoutVars>
          <dgm:chPref val="3"/>
        </dgm:presLayoutVars>
      </dgm:prSet>
      <dgm:spPr/>
      <dgm:t>
        <a:bodyPr/>
        <a:lstStyle/>
        <a:p>
          <a:endParaRPr lang="en-US"/>
        </a:p>
      </dgm:t>
    </dgm:pt>
    <dgm:pt modelId="{7EF2422F-0235-45AA-A63C-5451FBB2F36C}" type="pres">
      <dgm:prSet presAssocID="{1FF008C4-6F89-4910-B96C-A3918E7FA517}" presName="rootConnector" presStyleLbl="node2" presStyleIdx="1" presStyleCnt="3"/>
      <dgm:spPr/>
      <dgm:t>
        <a:bodyPr/>
        <a:lstStyle/>
        <a:p>
          <a:endParaRPr lang="en-US"/>
        </a:p>
      </dgm:t>
    </dgm:pt>
    <dgm:pt modelId="{C612CA34-CEC3-4E0F-ACF8-5436510140EE}" type="pres">
      <dgm:prSet presAssocID="{1FF008C4-6F89-4910-B96C-A3918E7FA517}" presName="hierChild4" presStyleCnt="0"/>
      <dgm:spPr/>
    </dgm:pt>
    <dgm:pt modelId="{37851715-C283-4C93-A904-5369D5CA6F7C}" type="pres">
      <dgm:prSet presAssocID="{1FF008C4-6F89-4910-B96C-A3918E7FA517}" presName="hierChild5" presStyleCnt="0"/>
      <dgm:spPr/>
    </dgm:pt>
    <dgm:pt modelId="{E91A7C90-637B-46F8-A59E-1C4A6D835D0B}" type="pres">
      <dgm:prSet presAssocID="{63CAFDE7-FAE1-4233-BF34-30CDC1E7F507}" presName="Name37" presStyleLbl="parChTrans1D2" presStyleIdx="2" presStyleCnt="3"/>
      <dgm:spPr/>
      <dgm:t>
        <a:bodyPr/>
        <a:lstStyle/>
        <a:p>
          <a:endParaRPr lang="en-US"/>
        </a:p>
      </dgm:t>
    </dgm:pt>
    <dgm:pt modelId="{FCFF8CC1-3D83-4D0F-9699-109DBDB823F0}" type="pres">
      <dgm:prSet presAssocID="{5FB11F8B-3EEC-4FE3-AFDA-570C61F4AB02}" presName="hierRoot2" presStyleCnt="0">
        <dgm:presLayoutVars>
          <dgm:hierBranch val="init"/>
        </dgm:presLayoutVars>
      </dgm:prSet>
      <dgm:spPr/>
    </dgm:pt>
    <dgm:pt modelId="{F45C2F3C-1152-469F-8AC8-9B1FF05AB797}" type="pres">
      <dgm:prSet presAssocID="{5FB11F8B-3EEC-4FE3-AFDA-570C61F4AB02}" presName="rootComposite" presStyleCnt="0"/>
      <dgm:spPr/>
    </dgm:pt>
    <dgm:pt modelId="{31E30143-8737-452B-AEAD-5B4751759557}" type="pres">
      <dgm:prSet presAssocID="{5FB11F8B-3EEC-4FE3-AFDA-570C61F4AB02}" presName="rootText" presStyleLbl="node2" presStyleIdx="2" presStyleCnt="3">
        <dgm:presLayoutVars>
          <dgm:chPref val="3"/>
        </dgm:presLayoutVars>
      </dgm:prSet>
      <dgm:spPr/>
      <dgm:t>
        <a:bodyPr/>
        <a:lstStyle/>
        <a:p>
          <a:endParaRPr lang="en-US"/>
        </a:p>
      </dgm:t>
    </dgm:pt>
    <dgm:pt modelId="{D7211A5C-9A20-4AD2-B3AE-49D1A384FFBC}" type="pres">
      <dgm:prSet presAssocID="{5FB11F8B-3EEC-4FE3-AFDA-570C61F4AB02}" presName="rootConnector" presStyleLbl="node2" presStyleIdx="2" presStyleCnt="3"/>
      <dgm:spPr/>
      <dgm:t>
        <a:bodyPr/>
        <a:lstStyle/>
        <a:p>
          <a:endParaRPr lang="en-US"/>
        </a:p>
      </dgm:t>
    </dgm:pt>
    <dgm:pt modelId="{B6CB4000-9227-4DB3-9457-932358B78EBA}" type="pres">
      <dgm:prSet presAssocID="{5FB11F8B-3EEC-4FE3-AFDA-570C61F4AB02}" presName="hierChild4" presStyleCnt="0"/>
      <dgm:spPr/>
    </dgm:pt>
    <dgm:pt modelId="{DFBDEDE1-400B-4061-B45F-CAC52D10508E}" type="pres">
      <dgm:prSet presAssocID="{5FB11F8B-3EEC-4FE3-AFDA-570C61F4AB02}" presName="hierChild5" presStyleCnt="0"/>
      <dgm:spPr/>
    </dgm:pt>
    <dgm:pt modelId="{BBF0FD06-6899-44BC-943D-6E0DF4E58E3E}" type="pres">
      <dgm:prSet presAssocID="{39E4F090-2BF1-460A-B133-8F3F3CFED192}" presName="hierChild3" presStyleCnt="0"/>
      <dgm:spPr/>
    </dgm:pt>
  </dgm:ptLst>
  <dgm:cxnLst>
    <dgm:cxn modelId="{A34CBCC8-AD14-471C-94C3-FE7268C9A766}" type="presOf" srcId="{5474DD2F-88D4-4580-B9E3-06E5173FDB70}" destId="{C1C6304C-D590-4B27-B6A7-4E8D6608B120}" srcOrd="0" destOrd="0" presId="urn:microsoft.com/office/officeart/2005/8/layout/orgChart1"/>
    <dgm:cxn modelId="{ACAFA702-265B-42E5-B12C-E7EFB4247339}" srcId="{1BD6065D-3FF8-436B-BC43-0BB3B38040F5}" destId="{39E4F090-2BF1-460A-B133-8F3F3CFED192}" srcOrd="0" destOrd="0" parTransId="{A1290C20-0E53-4626-AD0F-5CE7406DB6CE}" sibTransId="{F22A33D6-A778-406E-B191-C25657E1B1E4}"/>
    <dgm:cxn modelId="{91897D36-1EE9-4476-8004-C3DA62B64642}" type="presOf" srcId="{1BD6065D-3FF8-436B-BC43-0BB3B38040F5}" destId="{97911DFC-8887-4474-95AE-D4E40A4B3D30}" srcOrd="0" destOrd="0" presId="urn:microsoft.com/office/officeart/2005/8/layout/orgChart1"/>
    <dgm:cxn modelId="{12DBC871-4BD8-4291-AC77-F50115A279DB}" srcId="{39E4F090-2BF1-460A-B133-8F3F3CFED192}" destId="{BB7D537E-49B7-4337-BC6F-1708D2269C52}" srcOrd="0" destOrd="0" parTransId="{AE29240F-84A5-490C-A397-84CB165F0F76}" sibTransId="{4B8938DE-EB01-49DC-87D0-9F2DC8AA5962}"/>
    <dgm:cxn modelId="{8426FD92-A9E2-4FD2-8B9E-CB87712B7AD5}" type="presOf" srcId="{63CAFDE7-FAE1-4233-BF34-30CDC1E7F507}" destId="{E91A7C90-637B-46F8-A59E-1C4A6D835D0B}" srcOrd="0" destOrd="0" presId="urn:microsoft.com/office/officeart/2005/8/layout/orgChart1"/>
    <dgm:cxn modelId="{2D7F08E2-1AE5-46B3-866B-32CBA92018F0}" type="presOf" srcId="{1FF008C4-6F89-4910-B96C-A3918E7FA517}" destId="{BDF53D98-36E1-405A-BC17-9AD0CED7F189}" srcOrd="0" destOrd="0" presId="urn:microsoft.com/office/officeart/2005/8/layout/orgChart1"/>
    <dgm:cxn modelId="{1F219611-0F79-4FA5-8743-7D4A6E35E833}" type="presOf" srcId="{5FB11F8B-3EEC-4FE3-AFDA-570C61F4AB02}" destId="{D7211A5C-9A20-4AD2-B3AE-49D1A384FFBC}" srcOrd="1" destOrd="0" presId="urn:microsoft.com/office/officeart/2005/8/layout/orgChart1"/>
    <dgm:cxn modelId="{1B99ABEE-B1A6-488B-B6E8-0C5778A925E1}" type="presOf" srcId="{39E4F090-2BF1-460A-B133-8F3F3CFED192}" destId="{BFB64427-A49B-4346-BF87-50CB13010694}" srcOrd="1" destOrd="0" presId="urn:microsoft.com/office/officeart/2005/8/layout/orgChart1"/>
    <dgm:cxn modelId="{23E66D87-578E-41B9-9C5B-54DA6F3A9E7B}" type="presOf" srcId="{BB7D537E-49B7-4337-BC6F-1708D2269C52}" destId="{EB6350F3-8774-4E7E-9772-7799748274B0}" srcOrd="0" destOrd="0" presId="urn:microsoft.com/office/officeart/2005/8/layout/orgChart1"/>
    <dgm:cxn modelId="{A52E11ED-A346-426A-893A-212B4677718C}" srcId="{39E4F090-2BF1-460A-B133-8F3F3CFED192}" destId="{1FF008C4-6F89-4910-B96C-A3918E7FA517}" srcOrd="1" destOrd="0" parTransId="{5474DD2F-88D4-4580-B9E3-06E5173FDB70}" sibTransId="{CE0EB17A-1281-4BE8-B8A8-8D4591B30238}"/>
    <dgm:cxn modelId="{439548FA-BDA2-4BAB-B1E0-CAA07943930A}" type="presOf" srcId="{39E4F090-2BF1-460A-B133-8F3F3CFED192}" destId="{E2C6587B-C9F4-42B2-86D0-9544877A985E}" srcOrd="0" destOrd="0" presId="urn:microsoft.com/office/officeart/2005/8/layout/orgChart1"/>
    <dgm:cxn modelId="{92B898B5-B71D-40A5-8517-A0614ABCAEDE}" type="presOf" srcId="{5FB11F8B-3EEC-4FE3-AFDA-570C61F4AB02}" destId="{31E30143-8737-452B-AEAD-5B4751759557}" srcOrd="0" destOrd="0" presId="urn:microsoft.com/office/officeart/2005/8/layout/orgChart1"/>
    <dgm:cxn modelId="{FFEF276C-564A-4571-97C5-7465A8A60E71}" type="presOf" srcId="{AE29240F-84A5-490C-A397-84CB165F0F76}" destId="{A38FF824-1CFF-4192-B580-D200347185DB}" srcOrd="0" destOrd="0" presId="urn:microsoft.com/office/officeart/2005/8/layout/orgChart1"/>
    <dgm:cxn modelId="{0811A0D2-60F3-4D5C-90BD-CFDD5AF0FB2A}" srcId="{39E4F090-2BF1-460A-B133-8F3F3CFED192}" destId="{5FB11F8B-3EEC-4FE3-AFDA-570C61F4AB02}" srcOrd="2" destOrd="0" parTransId="{63CAFDE7-FAE1-4233-BF34-30CDC1E7F507}" sibTransId="{4C01AC94-1F22-43AB-AB88-80609BDB4BC8}"/>
    <dgm:cxn modelId="{11D816E4-EF5A-4445-B712-AA7E818F93F0}" type="presOf" srcId="{BB7D537E-49B7-4337-BC6F-1708D2269C52}" destId="{88AF7F25-202F-41AF-A9CE-1788060C4891}" srcOrd="1" destOrd="0" presId="urn:microsoft.com/office/officeart/2005/8/layout/orgChart1"/>
    <dgm:cxn modelId="{85A99F50-3AAE-4496-A5F4-766A4A6EC447}" type="presOf" srcId="{1FF008C4-6F89-4910-B96C-A3918E7FA517}" destId="{7EF2422F-0235-45AA-A63C-5451FBB2F36C}" srcOrd="1" destOrd="0" presId="urn:microsoft.com/office/officeart/2005/8/layout/orgChart1"/>
    <dgm:cxn modelId="{1AFC92F0-ABB4-4397-A84C-6989041FBE59}" type="presParOf" srcId="{97911DFC-8887-4474-95AE-D4E40A4B3D30}" destId="{56FCE16D-5D81-4ED4-99B7-BD9F18D8AD10}" srcOrd="0" destOrd="0" presId="urn:microsoft.com/office/officeart/2005/8/layout/orgChart1"/>
    <dgm:cxn modelId="{40BE4711-7064-4EFE-9B1C-43A5ADEBC3D1}" type="presParOf" srcId="{56FCE16D-5D81-4ED4-99B7-BD9F18D8AD10}" destId="{4D12CB07-82EA-47E9-A7DA-703177C6A725}" srcOrd="0" destOrd="0" presId="urn:microsoft.com/office/officeart/2005/8/layout/orgChart1"/>
    <dgm:cxn modelId="{0D45C0E2-C7D8-4C5C-889C-CD24ABB288BA}" type="presParOf" srcId="{4D12CB07-82EA-47E9-A7DA-703177C6A725}" destId="{E2C6587B-C9F4-42B2-86D0-9544877A985E}" srcOrd="0" destOrd="0" presId="urn:microsoft.com/office/officeart/2005/8/layout/orgChart1"/>
    <dgm:cxn modelId="{DAA18E51-C59F-4B62-80D1-FBC1676CD4A8}" type="presParOf" srcId="{4D12CB07-82EA-47E9-A7DA-703177C6A725}" destId="{BFB64427-A49B-4346-BF87-50CB13010694}" srcOrd="1" destOrd="0" presId="urn:microsoft.com/office/officeart/2005/8/layout/orgChart1"/>
    <dgm:cxn modelId="{B1314BEA-4419-4AB8-BEE4-5C2E1D1714C1}" type="presParOf" srcId="{56FCE16D-5D81-4ED4-99B7-BD9F18D8AD10}" destId="{9C37409B-D2C4-4F5A-8120-BFB016605C94}" srcOrd="1" destOrd="0" presId="urn:microsoft.com/office/officeart/2005/8/layout/orgChart1"/>
    <dgm:cxn modelId="{99780EDC-3C7F-485B-9714-0170500AE94B}" type="presParOf" srcId="{9C37409B-D2C4-4F5A-8120-BFB016605C94}" destId="{A38FF824-1CFF-4192-B580-D200347185DB}" srcOrd="0" destOrd="0" presId="urn:microsoft.com/office/officeart/2005/8/layout/orgChart1"/>
    <dgm:cxn modelId="{2383A5E2-64AA-4BF0-A7A7-F6BEFEF5D891}" type="presParOf" srcId="{9C37409B-D2C4-4F5A-8120-BFB016605C94}" destId="{FD79C895-BB16-4A19-8F95-6DC1CA1702E2}" srcOrd="1" destOrd="0" presId="urn:microsoft.com/office/officeart/2005/8/layout/orgChart1"/>
    <dgm:cxn modelId="{4E9EA92A-DB3E-479F-947C-4B5F9CE10BDC}" type="presParOf" srcId="{FD79C895-BB16-4A19-8F95-6DC1CA1702E2}" destId="{4FAA31BA-BA64-4F9C-BD9B-C526F03D685C}" srcOrd="0" destOrd="0" presId="urn:microsoft.com/office/officeart/2005/8/layout/orgChart1"/>
    <dgm:cxn modelId="{B7085C6F-55B9-4ABA-9FBC-6215A829EF9D}" type="presParOf" srcId="{4FAA31BA-BA64-4F9C-BD9B-C526F03D685C}" destId="{EB6350F3-8774-4E7E-9772-7799748274B0}" srcOrd="0" destOrd="0" presId="urn:microsoft.com/office/officeart/2005/8/layout/orgChart1"/>
    <dgm:cxn modelId="{1EFEAEAE-5868-467E-A504-F3558DE43B58}" type="presParOf" srcId="{4FAA31BA-BA64-4F9C-BD9B-C526F03D685C}" destId="{88AF7F25-202F-41AF-A9CE-1788060C4891}" srcOrd="1" destOrd="0" presId="urn:microsoft.com/office/officeart/2005/8/layout/orgChart1"/>
    <dgm:cxn modelId="{0593AC3D-FE01-468B-9CBD-5ED117521D7F}" type="presParOf" srcId="{FD79C895-BB16-4A19-8F95-6DC1CA1702E2}" destId="{C06DD045-C87B-476F-8DD0-765F91EA5449}" srcOrd="1" destOrd="0" presId="urn:microsoft.com/office/officeart/2005/8/layout/orgChart1"/>
    <dgm:cxn modelId="{F9431495-DED2-46B1-BF66-612FC1CD646A}" type="presParOf" srcId="{FD79C895-BB16-4A19-8F95-6DC1CA1702E2}" destId="{86243F66-8274-4824-86D4-9812BCD2D3A6}" srcOrd="2" destOrd="0" presId="urn:microsoft.com/office/officeart/2005/8/layout/orgChart1"/>
    <dgm:cxn modelId="{2D737462-1685-44C2-9079-018E12610A71}" type="presParOf" srcId="{9C37409B-D2C4-4F5A-8120-BFB016605C94}" destId="{C1C6304C-D590-4B27-B6A7-4E8D6608B120}" srcOrd="2" destOrd="0" presId="urn:microsoft.com/office/officeart/2005/8/layout/orgChart1"/>
    <dgm:cxn modelId="{82E0618D-6A52-47D0-A39B-492214947648}" type="presParOf" srcId="{9C37409B-D2C4-4F5A-8120-BFB016605C94}" destId="{DC907391-9E20-4A3E-9D90-F6CB8CE5431F}" srcOrd="3" destOrd="0" presId="urn:microsoft.com/office/officeart/2005/8/layout/orgChart1"/>
    <dgm:cxn modelId="{EA8843F1-C834-4D62-95B4-C228ADC06558}" type="presParOf" srcId="{DC907391-9E20-4A3E-9D90-F6CB8CE5431F}" destId="{C42C553B-7378-4A58-A9F0-41C9CBDB9212}" srcOrd="0" destOrd="0" presId="urn:microsoft.com/office/officeart/2005/8/layout/orgChart1"/>
    <dgm:cxn modelId="{0D50E230-416C-4E9E-B332-3168B05334E0}" type="presParOf" srcId="{C42C553B-7378-4A58-A9F0-41C9CBDB9212}" destId="{BDF53D98-36E1-405A-BC17-9AD0CED7F189}" srcOrd="0" destOrd="0" presId="urn:microsoft.com/office/officeart/2005/8/layout/orgChart1"/>
    <dgm:cxn modelId="{13B98981-D6E9-4AD9-BFAB-E01404A4AF08}" type="presParOf" srcId="{C42C553B-7378-4A58-A9F0-41C9CBDB9212}" destId="{7EF2422F-0235-45AA-A63C-5451FBB2F36C}" srcOrd="1" destOrd="0" presId="urn:microsoft.com/office/officeart/2005/8/layout/orgChart1"/>
    <dgm:cxn modelId="{1C976110-E13F-4EA9-87B6-4B153FFA1F89}" type="presParOf" srcId="{DC907391-9E20-4A3E-9D90-F6CB8CE5431F}" destId="{C612CA34-CEC3-4E0F-ACF8-5436510140EE}" srcOrd="1" destOrd="0" presId="urn:microsoft.com/office/officeart/2005/8/layout/orgChart1"/>
    <dgm:cxn modelId="{B65B79C8-0C77-44C2-BF77-F6F3D3C268E7}" type="presParOf" srcId="{DC907391-9E20-4A3E-9D90-F6CB8CE5431F}" destId="{37851715-C283-4C93-A904-5369D5CA6F7C}" srcOrd="2" destOrd="0" presId="urn:microsoft.com/office/officeart/2005/8/layout/orgChart1"/>
    <dgm:cxn modelId="{60804C34-66AB-46A5-A53D-0DA2C2B6FF25}" type="presParOf" srcId="{9C37409B-D2C4-4F5A-8120-BFB016605C94}" destId="{E91A7C90-637B-46F8-A59E-1C4A6D835D0B}" srcOrd="4" destOrd="0" presId="urn:microsoft.com/office/officeart/2005/8/layout/orgChart1"/>
    <dgm:cxn modelId="{91CB8718-442D-452E-876A-A717F3EA6275}" type="presParOf" srcId="{9C37409B-D2C4-4F5A-8120-BFB016605C94}" destId="{FCFF8CC1-3D83-4D0F-9699-109DBDB823F0}" srcOrd="5" destOrd="0" presId="urn:microsoft.com/office/officeart/2005/8/layout/orgChart1"/>
    <dgm:cxn modelId="{DB6BE792-8BCE-4CBD-9E6D-2E54526AA54B}" type="presParOf" srcId="{FCFF8CC1-3D83-4D0F-9699-109DBDB823F0}" destId="{F45C2F3C-1152-469F-8AC8-9B1FF05AB797}" srcOrd="0" destOrd="0" presId="urn:microsoft.com/office/officeart/2005/8/layout/orgChart1"/>
    <dgm:cxn modelId="{7D415559-7D4B-4F42-969A-B50402FDF3F2}" type="presParOf" srcId="{F45C2F3C-1152-469F-8AC8-9B1FF05AB797}" destId="{31E30143-8737-452B-AEAD-5B4751759557}" srcOrd="0" destOrd="0" presId="urn:microsoft.com/office/officeart/2005/8/layout/orgChart1"/>
    <dgm:cxn modelId="{043F21F7-BA88-4D47-AB1E-E806E594D77B}" type="presParOf" srcId="{F45C2F3C-1152-469F-8AC8-9B1FF05AB797}" destId="{D7211A5C-9A20-4AD2-B3AE-49D1A384FFBC}" srcOrd="1" destOrd="0" presId="urn:microsoft.com/office/officeart/2005/8/layout/orgChart1"/>
    <dgm:cxn modelId="{6A1CF4F3-FAF0-41DF-B19D-202A100EDF50}" type="presParOf" srcId="{FCFF8CC1-3D83-4D0F-9699-109DBDB823F0}" destId="{B6CB4000-9227-4DB3-9457-932358B78EBA}" srcOrd="1" destOrd="0" presId="urn:microsoft.com/office/officeart/2005/8/layout/orgChart1"/>
    <dgm:cxn modelId="{7CC85C91-0ABB-4C11-9A9D-64F4E338DA0F}" type="presParOf" srcId="{FCFF8CC1-3D83-4D0F-9699-109DBDB823F0}" destId="{DFBDEDE1-400B-4061-B45F-CAC52D10508E}" srcOrd="2" destOrd="0" presId="urn:microsoft.com/office/officeart/2005/8/layout/orgChart1"/>
    <dgm:cxn modelId="{136885C3-B8D7-4944-BBC7-8AE23F75A2BC}" type="presParOf" srcId="{56FCE16D-5D81-4ED4-99B7-BD9F18D8AD10}" destId="{BBF0FD06-6899-44BC-943D-6E0DF4E58E3E}"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9BC0F-6625-4A25-AC35-5B6F969E95B7}">
      <dsp:nvSpPr>
        <dsp:cNvPr id="0" name=""/>
        <dsp:cNvSpPr/>
      </dsp:nvSpPr>
      <dsp:spPr>
        <a:xfrm>
          <a:off x="3753281" y="1910667"/>
          <a:ext cx="1826540" cy="641867"/>
        </a:xfrm>
        <a:custGeom>
          <a:avLst/>
          <a:gdLst/>
          <a:ahLst/>
          <a:cxnLst/>
          <a:rect l="0" t="0" r="0" b="0"/>
          <a:pathLst>
            <a:path>
              <a:moveTo>
                <a:pt x="0" y="0"/>
              </a:moveTo>
              <a:lnTo>
                <a:pt x="0" y="330820"/>
              </a:lnTo>
              <a:lnTo>
                <a:pt x="1826540" y="330820"/>
              </a:lnTo>
              <a:lnTo>
                <a:pt x="1826540" y="6418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5DE4F0-6388-4F20-9F27-A3963C4BF3E0}">
      <dsp:nvSpPr>
        <dsp:cNvPr id="0" name=""/>
        <dsp:cNvSpPr/>
      </dsp:nvSpPr>
      <dsp:spPr>
        <a:xfrm>
          <a:off x="1583242" y="1910667"/>
          <a:ext cx="2170039" cy="641867"/>
        </a:xfrm>
        <a:custGeom>
          <a:avLst/>
          <a:gdLst/>
          <a:ahLst/>
          <a:cxnLst/>
          <a:rect l="0" t="0" r="0" b="0"/>
          <a:pathLst>
            <a:path>
              <a:moveTo>
                <a:pt x="2170039" y="0"/>
              </a:moveTo>
              <a:lnTo>
                <a:pt x="2170039" y="330820"/>
              </a:lnTo>
              <a:lnTo>
                <a:pt x="0" y="330820"/>
              </a:lnTo>
              <a:lnTo>
                <a:pt x="0" y="6418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5A867B-5E4E-46E1-B3A1-3F66F44FE5E7}">
      <dsp:nvSpPr>
        <dsp:cNvPr id="0" name=""/>
        <dsp:cNvSpPr/>
      </dsp:nvSpPr>
      <dsp:spPr>
        <a:xfrm>
          <a:off x="1735684" y="429492"/>
          <a:ext cx="4035194" cy="1481174"/>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7304" tIns="20320" rIns="20320" bIns="20320" numCol="1" spcCol="1270" anchor="ctr" anchorCtr="0">
          <a:noAutofit/>
        </a:bodyPr>
        <a:lstStyle/>
        <a:p>
          <a:pPr marL="0" lvl="0" indent="0" algn="ctr" defTabSz="1422400">
            <a:lnSpc>
              <a:spcPct val="90000"/>
            </a:lnSpc>
            <a:spcBef>
              <a:spcPct val="0"/>
            </a:spcBef>
            <a:spcAft>
              <a:spcPct val="35000"/>
            </a:spcAft>
            <a:buNone/>
          </a:pPr>
          <a:r>
            <a:rPr lang="en-IN" sz="3200" kern="1200" dirty="0"/>
            <a:t>Technologies</a:t>
          </a:r>
        </a:p>
      </dsp:txBody>
      <dsp:txXfrm>
        <a:off x="1735684" y="429492"/>
        <a:ext cx="4035194" cy="1481174"/>
      </dsp:txXfrm>
    </dsp:sp>
    <dsp:sp modelId="{304A2EA0-B56D-43BE-8AE7-9EDEF3728ACD}">
      <dsp:nvSpPr>
        <dsp:cNvPr id="0" name=""/>
        <dsp:cNvSpPr/>
      </dsp:nvSpPr>
      <dsp:spPr>
        <a:xfrm>
          <a:off x="1971329" y="567665"/>
          <a:ext cx="932669" cy="118493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E7E612-0E83-43A4-B9B5-C618E4A6C17B}">
      <dsp:nvSpPr>
        <dsp:cNvPr id="0" name=""/>
        <dsp:cNvSpPr/>
      </dsp:nvSpPr>
      <dsp:spPr>
        <a:xfrm>
          <a:off x="2547" y="2552534"/>
          <a:ext cx="3161390" cy="1481174"/>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7304"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kern="1200" dirty="0"/>
            <a:t>Composting</a:t>
          </a:r>
        </a:p>
      </dsp:txBody>
      <dsp:txXfrm>
        <a:off x="2547" y="2552534"/>
        <a:ext cx="3161390" cy="1481174"/>
      </dsp:txXfrm>
    </dsp:sp>
    <dsp:sp modelId="{B5AF69B1-E14C-49B1-9F01-C5571C4FE195}">
      <dsp:nvSpPr>
        <dsp:cNvPr id="0" name=""/>
        <dsp:cNvSpPr/>
      </dsp:nvSpPr>
      <dsp:spPr>
        <a:xfrm>
          <a:off x="250184" y="2700652"/>
          <a:ext cx="888704" cy="118493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3D72D3-702C-497E-A30D-EB4EED92C803}">
      <dsp:nvSpPr>
        <dsp:cNvPr id="0" name=""/>
        <dsp:cNvSpPr/>
      </dsp:nvSpPr>
      <dsp:spPr>
        <a:xfrm>
          <a:off x="3786030" y="2552534"/>
          <a:ext cx="3587583" cy="1481174"/>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7304"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kern="1200" dirty="0" err="1"/>
            <a:t>Biomethanation</a:t>
          </a:r>
          <a:endParaRPr lang="en-IN" sz="2000" kern="1200" dirty="0"/>
        </a:p>
      </dsp:txBody>
      <dsp:txXfrm>
        <a:off x="3786030" y="2552534"/>
        <a:ext cx="3587583" cy="1481174"/>
      </dsp:txXfrm>
    </dsp:sp>
    <dsp:sp modelId="{BDD5A098-C782-450F-9A94-22E0FA3A88BE}">
      <dsp:nvSpPr>
        <dsp:cNvPr id="0" name=""/>
        <dsp:cNvSpPr/>
      </dsp:nvSpPr>
      <dsp:spPr>
        <a:xfrm>
          <a:off x="3911260" y="2700652"/>
          <a:ext cx="888704" cy="1184939"/>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1A7C90-637B-46F8-A59E-1C4A6D835D0B}">
      <dsp:nvSpPr>
        <dsp:cNvPr id="0" name=""/>
        <dsp:cNvSpPr/>
      </dsp:nvSpPr>
      <dsp:spPr>
        <a:xfrm>
          <a:off x="4064000" y="2459823"/>
          <a:ext cx="2875309" cy="499020"/>
        </a:xfrm>
        <a:custGeom>
          <a:avLst/>
          <a:gdLst/>
          <a:ahLst/>
          <a:cxnLst/>
          <a:rect l="0" t="0" r="0" b="0"/>
          <a:pathLst>
            <a:path>
              <a:moveTo>
                <a:pt x="0" y="0"/>
              </a:moveTo>
              <a:lnTo>
                <a:pt x="0" y="249510"/>
              </a:lnTo>
              <a:lnTo>
                <a:pt x="2875309" y="249510"/>
              </a:lnTo>
              <a:lnTo>
                <a:pt x="2875309" y="4990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C6304C-D590-4B27-B6A7-4E8D6608B120}">
      <dsp:nvSpPr>
        <dsp:cNvPr id="0" name=""/>
        <dsp:cNvSpPr/>
      </dsp:nvSpPr>
      <dsp:spPr>
        <a:xfrm>
          <a:off x="4018280" y="2459823"/>
          <a:ext cx="91440" cy="499020"/>
        </a:xfrm>
        <a:custGeom>
          <a:avLst/>
          <a:gdLst/>
          <a:ahLst/>
          <a:cxnLst/>
          <a:rect l="0" t="0" r="0" b="0"/>
          <a:pathLst>
            <a:path>
              <a:moveTo>
                <a:pt x="45720" y="0"/>
              </a:moveTo>
              <a:lnTo>
                <a:pt x="45720" y="4990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8FF824-1CFF-4192-B580-D200347185DB}">
      <dsp:nvSpPr>
        <dsp:cNvPr id="0" name=""/>
        <dsp:cNvSpPr/>
      </dsp:nvSpPr>
      <dsp:spPr>
        <a:xfrm>
          <a:off x="1188690" y="2459823"/>
          <a:ext cx="2875309" cy="499020"/>
        </a:xfrm>
        <a:custGeom>
          <a:avLst/>
          <a:gdLst/>
          <a:ahLst/>
          <a:cxnLst/>
          <a:rect l="0" t="0" r="0" b="0"/>
          <a:pathLst>
            <a:path>
              <a:moveTo>
                <a:pt x="2875309" y="0"/>
              </a:moveTo>
              <a:lnTo>
                <a:pt x="2875309" y="249510"/>
              </a:lnTo>
              <a:lnTo>
                <a:pt x="0" y="249510"/>
              </a:lnTo>
              <a:lnTo>
                <a:pt x="0" y="4990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C6587B-C9F4-42B2-86D0-9544877A985E}">
      <dsp:nvSpPr>
        <dsp:cNvPr id="0" name=""/>
        <dsp:cNvSpPr/>
      </dsp:nvSpPr>
      <dsp:spPr>
        <a:xfrm>
          <a:off x="2875855" y="1271678"/>
          <a:ext cx="2376289" cy="11881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IN" sz="3700" kern="1200" dirty="0"/>
            <a:t>Levels</a:t>
          </a:r>
        </a:p>
      </dsp:txBody>
      <dsp:txXfrm>
        <a:off x="2875855" y="1271678"/>
        <a:ext cx="2376289" cy="1188144"/>
      </dsp:txXfrm>
    </dsp:sp>
    <dsp:sp modelId="{EB6350F3-8774-4E7E-9772-7799748274B0}">
      <dsp:nvSpPr>
        <dsp:cNvPr id="0" name=""/>
        <dsp:cNvSpPr/>
      </dsp:nvSpPr>
      <dsp:spPr>
        <a:xfrm>
          <a:off x="545" y="2958843"/>
          <a:ext cx="2376289" cy="11881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IN" sz="3700" kern="1200" dirty="0"/>
            <a:t>Household</a:t>
          </a:r>
        </a:p>
      </dsp:txBody>
      <dsp:txXfrm>
        <a:off x="545" y="2958843"/>
        <a:ext cx="2376289" cy="1188144"/>
      </dsp:txXfrm>
    </dsp:sp>
    <dsp:sp modelId="{BDF53D98-36E1-405A-BC17-9AD0CED7F189}">
      <dsp:nvSpPr>
        <dsp:cNvPr id="0" name=""/>
        <dsp:cNvSpPr/>
      </dsp:nvSpPr>
      <dsp:spPr>
        <a:xfrm>
          <a:off x="2875855" y="2958843"/>
          <a:ext cx="2376289" cy="11881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IN" sz="3700" kern="1200" dirty="0"/>
            <a:t>Institutional</a:t>
          </a:r>
        </a:p>
      </dsp:txBody>
      <dsp:txXfrm>
        <a:off x="2875855" y="2958843"/>
        <a:ext cx="2376289" cy="1188144"/>
      </dsp:txXfrm>
    </dsp:sp>
    <dsp:sp modelId="{31E30143-8737-452B-AEAD-5B4751759557}">
      <dsp:nvSpPr>
        <dsp:cNvPr id="0" name=""/>
        <dsp:cNvSpPr/>
      </dsp:nvSpPr>
      <dsp:spPr>
        <a:xfrm>
          <a:off x="5751165" y="2958843"/>
          <a:ext cx="2376289" cy="11881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IN" sz="3700" kern="1200" dirty="0"/>
            <a:t>Community</a:t>
          </a:r>
        </a:p>
      </dsp:txBody>
      <dsp:txXfrm>
        <a:off x="5751165" y="2958843"/>
        <a:ext cx="2376289" cy="1188144"/>
      </dsp:txXfrm>
    </dsp:sp>
  </dsp:spTree>
</dsp:drawing>
</file>

<file path=ppt/diagrams/layout1.xml><?xml version="1.0" encoding="utf-8"?>
<dgm:layoutDef xmlns:dgm="http://schemas.openxmlformats.org/drawingml/2006/diagram" xmlns:a="http://schemas.openxmlformats.org/drawingml/2006/main" uniqueId="urn:microsoft.com/office/officeart/2005/8/layout/pictureOrgChart+Icon">
  <dgm:title val="Picture Organization Chart"/>
  <dgm:desc val="Use to show hierarchical information or reporting relationships in an organization, with corresponding pictures. The assistant shape and the Org Chart hanging layouts are available with this layout."/>
  <dgm:catLst>
    <dgm:cat type="hierarchy" pri="1050"/>
    <dgm:cat type="officeonline" pri="1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1" styleLbl="alignImgPlace1">
              <dgm:alg type="sp"/>
              <dgm:shape xmlns:r="http://schemas.openxmlformats.org/officeDocument/2006/relationships" type="rect" r:blip="" blipPhldr="1">
                <dgm:adjLst/>
              </dgm:shape>
              <dgm:presOf/>
              <dgm:constrLst/>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 styleLbl="alignImgPlace1">
                    <dgm:alg type="sp"/>
                    <dgm:shape xmlns:r="http://schemas.openxmlformats.org/officeDocument/2006/relationships" type="rect" r:blip="" blipPhldr="1">
                      <dgm:adjLst/>
                    </dgm:shape>
                    <dgm:presOf/>
                    <dgm:constrLst/>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3" styleLbl="alignImgPlace1">
                    <dgm:alg type="sp"/>
                    <dgm:shape xmlns:r="http://schemas.openxmlformats.org/officeDocument/2006/relationships" type="rect" r:blip="" blipPhldr="1">
                      <dgm:adjLst/>
                    </dgm:shape>
                    <dgm:presOf/>
                    <dgm:constrLst/>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AED1EC-1AF3-430E-BF60-08CECC7F7985}" type="datetimeFigureOut">
              <a:rPr lang="en-IN" smtClean="0"/>
              <a:pPr/>
              <a:t>31-01-2020</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DE6D56-8569-4F47-8765-C9D21507A9F9}" type="slidenum">
              <a:rPr lang="en-IN" smtClean="0"/>
              <a:pPr/>
              <a:t>‹#›</a:t>
            </a:fld>
            <a:endParaRPr lang="en-IN"/>
          </a:p>
        </p:txBody>
      </p:sp>
    </p:spTree>
    <p:extLst>
      <p:ext uri="{BB962C8B-B14F-4D97-AF65-F5344CB8AC3E}">
        <p14:creationId xmlns:p14="http://schemas.microsoft.com/office/powerpoint/2010/main" xmlns="" val="328602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39FC77-7D46-4E67-AC20-97BE633856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49CB29D5-7A1C-4895-959A-794AB8C535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3C723D4A-42E9-4F53-9F30-FB5A78610E2D}"/>
              </a:ext>
            </a:extLst>
          </p:cNvPr>
          <p:cNvSpPr>
            <a:spLocks noGrp="1"/>
          </p:cNvSpPr>
          <p:nvPr>
            <p:ph type="dt" sz="half" idx="10"/>
          </p:nvPr>
        </p:nvSpPr>
        <p:spPr/>
        <p:txBody>
          <a:bodyPr/>
          <a:lstStyle/>
          <a:p>
            <a:fld id="{CDD5EB0F-88B3-45CD-ADED-407A713D8FFC}" type="datetime1">
              <a:rPr lang="en-US" smtClean="0"/>
              <a:pPr/>
              <a:t>1/31/2020</a:t>
            </a:fld>
            <a:endParaRPr lang="en-US" dirty="0"/>
          </a:p>
        </p:txBody>
      </p:sp>
      <p:sp>
        <p:nvSpPr>
          <p:cNvPr id="5" name="Footer Placeholder 4">
            <a:extLst>
              <a:ext uri="{FF2B5EF4-FFF2-40B4-BE49-F238E27FC236}">
                <a16:creationId xmlns:a16="http://schemas.microsoft.com/office/drawing/2014/main" xmlns="" id="{D9465250-076B-48CB-A533-53CB4BF5D8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6E5B7CF0-BBF7-46B6-BFDD-A62C4EEB93D7}"/>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172203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F7BCD5-7D30-4444-9E7E-B1B49DBCFE4B}"/>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62D0ABC5-82C6-416C-B0E6-B81DD6A4665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431CA967-3662-45AA-BAC9-3D249E60511A}"/>
              </a:ext>
            </a:extLst>
          </p:cNvPr>
          <p:cNvSpPr>
            <a:spLocks noGrp="1"/>
          </p:cNvSpPr>
          <p:nvPr>
            <p:ph type="dt" sz="half" idx="10"/>
          </p:nvPr>
        </p:nvSpPr>
        <p:spPr/>
        <p:txBody>
          <a:bodyPr/>
          <a:lstStyle/>
          <a:p>
            <a:fld id="{D8B5D006-606D-45F1-9E6F-0C829E9D1F27}" type="datetime1">
              <a:rPr lang="en-US" smtClean="0"/>
              <a:pPr/>
              <a:t>1/31/2020</a:t>
            </a:fld>
            <a:endParaRPr lang="en-US" dirty="0"/>
          </a:p>
        </p:txBody>
      </p:sp>
      <p:sp>
        <p:nvSpPr>
          <p:cNvPr id="5" name="Footer Placeholder 4">
            <a:extLst>
              <a:ext uri="{FF2B5EF4-FFF2-40B4-BE49-F238E27FC236}">
                <a16:creationId xmlns:a16="http://schemas.microsoft.com/office/drawing/2014/main" xmlns="" id="{77AF6C44-BDCD-493B-878C-0AD5F845AF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7E83AF98-ECB6-41F1-9B45-CFCDE35A07C7}"/>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901463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5C403D9-D8BA-40CE-A04F-ED339A16FF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AA1BEF12-BBFA-403A-ACA6-1407D02CE0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CE1F64A0-731D-43C2-9A49-9AF0F49F39C5}"/>
              </a:ext>
            </a:extLst>
          </p:cNvPr>
          <p:cNvSpPr>
            <a:spLocks noGrp="1"/>
          </p:cNvSpPr>
          <p:nvPr>
            <p:ph type="dt" sz="half" idx="10"/>
          </p:nvPr>
        </p:nvSpPr>
        <p:spPr/>
        <p:txBody>
          <a:bodyPr/>
          <a:lstStyle/>
          <a:p>
            <a:fld id="{121D150C-05A6-45DE-A8B0-29E9C3070767}" type="datetime1">
              <a:rPr lang="en-US" smtClean="0"/>
              <a:pPr/>
              <a:t>1/31/2020</a:t>
            </a:fld>
            <a:endParaRPr lang="en-US" dirty="0"/>
          </a:p>
        </p:txBody>
      </p:sp>
      <p:sp>
        <p:nvSpPr>
          <p:cNvPr id="5" name="Footer Placeholder 4">
            <a:extLst>
              <a:ext uri="{FF2B5EF4-FFF2-40B4-BE49-F238E27FC236}">
                <a16:creationId xmlns:a16="http://schemas.microsoft.com/office/drawing/2014/main" xmlns="" id="{35326285-A270-4B7E-B39B-D7F7886EE5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29F32B7-8876-4D5A-808B-2482E25ADE49}"/>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546936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61FAF9-801A-4B0C-ADCA-51D939D6A6B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D50A7888-5D6E-45F2-8021-12AB0421702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5EF7D023-D124-418F-8A41-8A6E6FEFC1ED}"/>
              </a:ext>
            </a:extLst>
          </p:cNvPr>
          <p:cNvSpPr>
            <a:spLocks noGrp="1"/>
          </p:cNvSpPr>
          <p:nvPr>
            <p:ph type="dt" sz="half" idx="10"/>
          </p:nvPr>
        </p:nvSpPr>
        <p:spPr/>
        <p:txBody>
          <a:bodyPr/>
          <a:lstStyle/>
          <a:p>
            <a:fld id="{A834A3DF-6FB8-49F9-AE85-400C58F08909}" type="datetime1">
              <a:rPr lang="en-US" smtClean="0"/>
              <a:pPr/>
              <a:t>1/31/2020</a:t>
            </a:fld>
            <a:endParaRPr lang="en-US" dirty="0"/>
          </a:p>
        </p:txBody>
      </p:sp>
      <p:sp>
        <p:nvSpPr>
          <p:cNvPr id="5" name="Footer Placeholder 4">
            <a:extLst>
              <a:ext uri="{FF2B5EF4-FFF2-40B4-BE49-F238E27FC236}">
                <a16:creationId xmlns:a16="http://schemas.microsoft.com/office/drawing/2014/main" xmlns="" id="{A9E9BD82-6330-4B0B-8A16-C999C98D00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D2FAE931-CF3D-4249-A01D-EE646E7AEDE3}"/>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554277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F53C91-E8ED-46AF-80DB-AB32163F85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D26CD729-0F3C-4462-A644-438A148F79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2E00866E-D301-4839-8B5D-6837C3906F3D}"/>
              </a:ext>
            </a:extLst>
          </p:cNvPr>
          <p:cNvSpPr>
            <a:spLocks noGrp="1"/>
          </p:cNvSpPr>
          <p:nvPr>
            <p:ph type="dt" sz="half" idx="10"/>
          </p:nvPr>
        </p:nvSpPr>
        <p:spPr/>
        <p:txBody>
          <a:bodyPr/>
          <a:lstStyle/>
          <a:p>
            <a:fld id="{8AFFAB50-C3F3-4197-981D-84B4E28FB994}" type="datetime1">
              <a:rPr lang="en-US" smtClean="0"/>
              <a:pPr/>
              <a:t>1/31/2020</a:t>
            </a:fld>
            <a:endParaRPr lang="en-US" dirty="0"/>
          </a:p>
        </p:txBody>
      </p:sp>
      <p:sp>
        <p:nvSpPr>
          <p:cNvPr id="5" name="Footer Placeholder 4">
            <a:extLst>
              <a:ext uri="{FF2B5EF4-FFF2-40B4-BE49-F238E27FC236}">
                <a16:creationId xmlns:a16="http://schemas.microsoft.com/office/drawing/2014/main" xmlns="" id="{D1636220-98F1-410F-859B-8AA9490F9D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C8813B5-410F-415D-96DA-683B0E0ACD24}"/>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964942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89AE06-7D32-4CAA-853F-4BFD012B2A6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5656E5B6-FA1F-4E68-A02C-FF7C9AF99D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C46F7A5D-8E0A-4586-BE0D-C52C72AE8A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D6BF5168-0058-4336-9BAA-4606C6D56AEA}"/>
              </a:ext>
            </a:extLst>
          </p:cNvPr>
          <p:cNvSpPr>
            <a:spLocks noGrp="1"/>
          </p:cNvSpPr>
          <p:nvPr>
            <p:ph type="dt" sz="half" idx="10"/>
          </p:nvPr>
        </p:nvSpPr>
        <p:spPr/>
        <p:txBody>
          <a:bodyPr/>
          <a:lstStyle/>
          <a:p>
            <a:fld id="{B9083704-A7DF-4220-9DAB-F185E684DA59}" type="datetime1">
              <a:rPr lang="en-US" smtClean="0"/>
              <a:pPr/>
              <a:t>1/31/2020</a:t>
            </a:fld>
            <a:endParaRPr lang="en-US" dirty="0"/>
          </a:p>
        </p:txBody>
      </p:sp>
      <p:sp>
        <p:nvSpPr>
          <p:cNvPr id="6" name="Footer Placeholder 5">
            <a:extLst>
              <a:ext uri="{FF2B5EF4-FFF2-40B4-BE49-F238E27FC236}">
                <a16:creationId xmlns:a16="http://schemas.microsoft.com/office/drawing/2014/main" xmlns="" id="{47CCA8B5-A572-46C9-B0F4-47DE40C588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B77A017-B4CE-440A-9E5C-EE0090C82A66}"/>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904558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828AB8-1B1D-4A69-89BE-743FE2CB288C}"/>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6489BA81-20C7-45C1-B36D-E761EBB42D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ED090E8B-A6B8-4971-BA3A-BA505FB6BCE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C7727042-FF8A-43CF-B9E6-4EE3E9AE06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85A1277-EF43-4124-AA2C-4C91AE896C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2A43D3AC-39F4-44D7-A5B1-EDAFA523DB91}"/>
              </a:ext>
            </a:extLst>
          </p:cNvPr>
          <p:cNvSpPr>
            <a:spLocks noGrp="1"/>
          </p:cNvSpPr>
          <p:nvPr>
            <p:ph type="dt" sz="half" idx="10"/>
          </p:nvPr>
        </p:nvSpPr>
        <p:spPr/>
        <p:txBody>
          <a:bodyPr/>
          <a:lstStyle/>
          <a:p>
            <a:fld id="{A93BF98D-E1BE-43B5-ABE4-F5E1434ACE20}" type="datetime1">
              <a:rPr lang="en-US" smtClean="0"/>
              <a:pPr/>
              <a:t>1/31/2020</a:t>
            </a:fld>
            <a:endParaRPr lang="en-US" dirty="0"/>
          </a:p>
        </p:txBody>
      </p:sp>
      <p:sp>
        <p:nvSpPr>
          <p:cNvPr id="8" name="Footer Placeholder 7">
            <a:extLst>
              <a:ext uri="{FF2B5EF4-FFF2-40B4-BE49-F238E27FC236}">
                <a16:creationId xmlns:a16="http://schemas.microsoft.com/office/drawing/2014/main" xmlns="" id="{864F83E9-5EFE-4B70-8F14-7243B83316F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9479880D-56A5-4A8B-B26A-C36E98C558DF}"/>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325945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6743F8-109C-4084-9198-05740B9AFCA5}"/>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EE678F45-464D-44C2-AD6D-C4E013BAE34A}"/>
              </a:ext>
            </a:extLst>
          </p:cNvPr>
          <p:cNvSpPr>
            <a:spLocks noGrp="1"/>
          </p:cNvSpPr>
          <p:nvPr>
            <p:ph type="dt" sz="half" idx="10"/>
          </p:nvPr>
        </p:nvSpPr>
        <p:spPr/>
        <p:txBody>
          <a:bodyPr/>
          <a:lstStyle/>
          <a:p>
            <a:fld id="{BC65878A-1A71-4A1E-93F6-40D5847BCF3A}" type="datetime1">
              <a:rPr lang="en-US" smtClean="0"/>
              <a:pPr/>
              <a:t>1/31/2020</a:t>
            </a:fld>
            <a:endParaRPr lang="en-US" dirty="0"/>
          </a:p>
        </p:txBody>
      </p:sp>
      <p:sp>
        <p:nvSpPr>
          <p:cNvPr id="4" name="Footer Placeholder 3">
            <a:extLst>
              <a:ext uri="{FF2B5EF4-FFF2-40B4-BE49-F238E27FC236}">
                <a16:creationId xmlns:a16="http://schemas.microsoft.com/office/drawing/2014/main" xmlns="" id="{B15AEC05-8EF5-4D71-970E-D849018D9BE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48FEF422-E98F-43B2-86A1-0569E4BD20AD}"/>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18921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7229F80-D60D-431C-9F6F-A41DA889FF7D}"/>
              </a:ext>
            </a:extLst>
          </p:cNvPr>
          <p:cNvSpPr>
            <a:spLocks noGrp="1"/>
          </p:cNvSpPr>
          <p:nvPr>
            <p:ph type="dt" sz="half" idx="10"/>
          </p:nvPr>
        </p:nvSpPr>
        <p:spPr/>
        <p:txBody>
          <a:bodyPr/>
          <a:lstStyle/>
          <a:p>
            <a:fld id="{A1731A58-6380-487E-BEF0-0A9BDA945D03}" type="datetime1">
              <a:rPr lang="en-US" smtClean="0"/>
              <a:pPr/>
              <a:t>1/31/2020</a:t>
            </a:fld>
            <a:endParaRPr lang="en-US" dirty="0"/>
          </a:p>
        </p:txBody>
      </p:sp>
      <p:sp>
        <p:nvSpPr>
          <p:cNvPr id="3" name="Footer Placeholder 2">
            <a:extLst>
              <a:ext uri="{FF2B5EF4-FFF2-40B4-BE49-F238E27FC236}">
                <a16:creationId xmlns:a16="http://schemas.microsoft.com/office/drawing/2014/main" xmlns="" id="{F334B5EF-A660-4184-A899-50DE3EB99CB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616F8584-BE3C-4777-8F76-5E8EAFF21F07}"/>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981038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FD6439-847F-43A7-A85F-1000228B10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FB5C13AA-547E-4247-9A35-E7D9DBE667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0392716C-C9AE-406D-89F8-5410CE0A83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5CD33EF-E255-4231-9F54-F8661E3F4C26}"/>
              </a:ext>
            </a:extLst>
          </p:cNvPr>
          <p:cNvSpPr>
            <a:spLocks noGrp="1"/>
          </p:cNvSpPr>
          <p:nvPr>
            <p:ph type="dt" sz="half" idx="10"/>
          </p:nvPr>
        </p:nvSpPr>
        <p:spPr/>
        <p:txBody>
          <a:bodyPr/>
          <a:lstStyle/>
          <a:p>
            <a:fld id="{A489B2F7-CAF9-4027-B45D-D89A57818A24}" type="datetime1">
              <a:rPr lang="en-US" smtClean="0"/>
              <a:pPr/>
              <a:t>1/31/2020</a:t>
            </a:fld>
            <a:endParaRPr lang="en-US" dirty="0"/>
          </a:p>
        </p:txBody>
      </p:sp>
      <p:sp>
        <p:nvSpPr>
          <p:cNvPr id="6" name="Footer Placeholder 5">
            <a:extLst>
              <a:ext uri="{FF2B5EF4-FFF2-40B4-BE49-F238E27FC236}">
                <a16:creationId xmlns:a16="http://schemas.microsoft.com/office/drawing/2014/main" xmlns="" id="{44038F1E-662F-4A90-AE29-D9152E8598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E6784959-4055-4906-A326-E23B543B8C06}"/>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809056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3C9294-F683-459C-935B-67F62CAB8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7A50C271-BC2A-4A6C-9760-7E98106FA5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7A91BE6D-01EF-48A2-AD71-FD67D249D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5F3F93D-CDBF-4AE8-B9D2-BB25BD4A82E7}"/>
              </a:ext>
            </a:extLst>
          </p:cNvPr>
          <p:cNvSpPr>
            <a:spLocks noGrp="1"/>
          </p:cNvSpPr>
          <p:nvPr>
            <p:ph type="dt" sz="half" idx="10"/>
          </p:nvPr>
        </p:nvSpPr>
        <p:spPr/>
        <p:txBody>
          <a:bodyPr/>
          <a:lstStyle/>
          <a:p>
            <a:fld id="{120D97B3-6F84-4522-B414-2052161B746A}" type="datetime1">
              <a:rPr lang="en-US" smtClean="0"/>
              <a:pPr/>
              <a:t>1/31/2020</a:t>
            </a:fld>
            <a:endParaRPr lang="en-US" dirty="0"/>
          </a:p>
        </p:txBody>
      </p:sp>
      <p:sp>
        <p:nvSpPr>
          <p:cNvPr id="6" name="Footer Placeholder 5">
            <a:extLst>
              <a:ext uri="{FF2B5EF4-FFF2-40B4-BE49-F238E27FC236}">
                <a16:creationId xmlns:a16="http://schemas.microsoft.com/office/drawing/2014/main" xmlns="" id="{6651A863-ABC9-490C-9758-7D87F798C4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BCCEABD-99C9-4A1F-8168-952E6B927B11}"/>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733431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AD6C9B3-A0F1-4BE5-82C5-63C529AF8D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DE352EB5-1C52-4F76-99FE-F3490885F3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B865B780-EF40-49B3-AEBA-98CBB8775A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16F779-F338-499D-8708-928E59417E9F}" type="datetime1">
              <a:rPr lang="en-US" smtClean="0"/>
              <a:pPr/>
              <a:t>1/31/2020</a:t>
            </a:fld>
            <a:endParaRPr lang="en-US" dirty="0"/>
          </a:p>
        </p:txBody>
      </p:sp>
      <p:sp>
        <p:nvSpPr>
          <p:cNvPr id="5" name="Footer Placeholder 4">
            <a:extLst>
              <a:ext uri="{FF2B5EF4-FFF2-40B4-BE49-F238E27FC236}">
                <a16:creationId xmlns:a16="http://schemas.microsoft.com/office/drawing/2014/main" xmlns="" id="{8070D944-E5FF-4705-B920-CE4144E77B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B3000C90-E93E-4450-8EE1-EFDF6D2325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291066443"/>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diagramData" Target="../diagrams/data1.xml"/><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4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AE0630-A058-4CAA-A332-6E12B427A918}"/>
              </a:ext>
            </a:extLst>
          </p:cNvPr>
          <p:cNvSpPr>
            <a:spLocks noGrp="1"/>
          </p:cNvSpPr>
          <p:nvPr>
            <p:ph type="ctrTitle"/>
          </p:nvPr>
        </p:nvSpPr>
        <p:spPr>
          <a:xfrm>
            <a:off x="304800" y="665644"/>
            <a:ext cx="11623964" cy="2387600"/>
          </a:xfrm>
          <a:solidFill>
            <a:schemeClr val="accent6"/>
          </a:solidFill>
        </p:spPr>
        <p:txBody>
          <a:bodyPr anchor="ctr">
            <a:normAutofit fontScale="90000"/>
          </a:bodyPr>
          <a:lstStyle/>
          <a:p>
            <a:r>
              <a:rPr lang="en-IN" dirty="0">
                <a:solidFill>
                  <a:schemeClr val="bg1"/>
                </a:solidFill>
                <a:latin typeface="+mn-lt"/>
              </a:rPr>
              <a:t>DIFFERENT OPTIONS </a:t>
            </a:r>
            <a:br>
              <a:rPr lang="en-IN" dirty="0">
                <a:solidFill>
                  <a:schemeClr val="bg1"/>
                </a:solidFill>
                <a:latin typeface="+mn-lt"/>
              </a:rPr>
            </a:br>
            <a:r>
              <a:rPr lang="en-IN" dirty="0">
                <a:solidFill>
                  <a:schemeClr val="bg1"/>
                </a:solidFill>
                <a:latin typeface="+mn-lt"/>
              </a:rPr>
              <a:t>FOR </a:t>
            </a:r>
            <a:br>
              <a:rPr lang="en-IN" dirty="0">
                <a:solidFill>
                  <a:schemeClr val="bg1"/>
                </a:solidFill>
                <a:latin typeface="+mn-lt"/>
              </a:rPr>
            </a:br>
            <a:r>
              <a:rPr lang="en-IN" dirty="0">
                <a:solidFill>
                  <a:schemeClr val="bg1"/>
                </a:solidFill>
                <a:latin typeface="+mn-lt"/>
              </a:rPr>
              <a:t>DECENTRALIZED WASTE MANAGEMENT </a:t>
            </a:r>
          </a:p>
        </p:txBody>
      </p:sp>
      <p:sp>
        <p:nvSpPr>
          <p:cNvPr id="3" name="Subtitle 2">
            <a:extLst>
              <a:ext uri="{FF2B5EF4-FFF2-40B4-BE49-F238E27FC236}">
                <a16:creationId xmlns:a16="http://schemas.microsoft.com/office/drawing/2014/main" xmlns="" id="{F716256A-26F9-41A1-A1F7-C86DC02C9FF9}"/>
              </a:ext>
            </a:extLst>
          </p:cNvPr>
          <p:cNvSpPr>
            <a:spLocks noGrp="1"/>
          </p:cNvSpPr>
          <p:nvPr>
            <p:ph type="subTitle" idx="1"/>
          </p:nvPr>
        </p:nvSpPr>
        <p:spPr>
          <a:xfrm>
            <a:off x="1524000" y="3509962"/>
            <a:ext cx="9144000" cy="1270317"/>
          </a:xfrm>
          <a:solidFill>
            <a:schemeClr val="bg1"/>
          </a:solidFill>
        </p:spPr>
        <p:txBody>
          <a:bodyPr>
            <a:normAutofit lnSpcReduction="10000"/>
          </a:bodyPr>
          <a:lstStyle/>
          <a:p>
            <a:r>
              <a:rPr lang="en-IN" dirty="0" err="1"/>
              <a:t>Suchitwa</a:t>
            </a:r>
            <a:r>
              <a:rPr lang="en-IN" dirty="0"/>
              <a:t> Mission</a:t>
            </a:r>
          </a:p>
          <a:p>
            <a:r>
              <a:rPr lang="en-IN" dirty="0"/>
              <a:t>Local Self Government Department</a:t>
            </a:r>
          </a:p>
          <a:p>
            <a:r>
              <a:rPr lang="en-IN" dirty="0"/>
              <a:t>Government of Kerala</a:t>
            </a:r>
          </a:p>
        </p:txBody>
      </p:sp>
      <p:pic>
        <p:nvPicPr>
          <p:cNvPr id="4" name="Picture 3">
            <a:extLst>
              <a:ext uri="{FF2B5EF4-FFF2-40B4-BE49-F238E27FC236}">
                <a16:creationId xmlns:a16="http://schemas.microsoft.com/office/drawing/2014/main" xmlns="" id="{D77F6523-3E42-4785-B871-3DDBF238FC63}"/>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9852063" y="4906638"/>
            <a:ext cx="1604020" cy="1604020"/>
          </a:xfrm>
          <a:prstGeom prst="rect">
            <a:avLst/>
          </a:prstGeom>
        </p:spPr>
      </p:pic>
      <p:pic>
        <p:nvPicPr>
          <p:cNvPr id="5" name="Picture 4" descr="Image result for suchitwa mission logo">
            <a:extLst>
              <a:ext uri="{FF2B5EF4-FFF2-40B4-BE49-F238E27FC236}">
                <a16:creationId xmlns:a16="http://schemas.microsoft.com/office/drawing/2014/main" xmlns="" id="{D8E688F2-44C8-4AA2-9518-B81E60181753}"/>
              </a:ext>
            </a:extLst>
          </p:cNvPr>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3378163" y="4906638"/>
            <a:ext cx="2286000" cy="13716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6" descr="Image result for government of kerala">
            <a:extLst>
              <a:ext uri="{FF2B5EF4-FFF2-40B4-BE49-F238E27FC236}">
                <a16:creationId xmlns:a16="http://schemas.microsoft.com/office/drawing/2014/main" xmlns="" id="{6FC32446-34F5-49EF-AA12-9F34916E23F6}"/>
              </a:ext>
            </a:extLst>
          </p:cNvPr>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1086679" y="4998556"/>
            <a:ext cx="1972403" cy="135594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Image result for sbm logo">
            <a:extLst>
              <a:ext uri="{FF2B5EF4-FFF2-40B4-BE49-F238E27FC236}">
                <a16:creationId xmlns:a16="http://schemas.microsoft.com/office/drawing/2014/main" xmlns="" id="{796C0D12-3A83-4545-8DB5-C8EECEE9BF13}"/>
              </a:ext>
            </a:extLst>
          </p:cNvPr>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6615113" y="5076249"/>
            <a:ext cx="2286000" cy="1200561"/>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F2B119C9-8F28-4910-BAEB-7681711421BC}"/>
              </a:ext>
            </a:extLst>
          </p:cNvPr>
          <p:cNvSpPr>
            <a:spLocks noGrp="1"/>
          </p:cNvSpPr>
          <p:nvPr>
            <p:ph type="sldNum" sz="quarter" idx="12"/>
          </p:nvPr>
        </p:nvSpPr>
        <p:spPr/>
        <p:txBody>
          <a:bodyPr/>
          <a:lstStyle/>
          <a:p>
            <a:fld id="{4FAB73BC-B049-4115-A692-8D63A059BFB8}" type="slidenum">
              <a:rPr lang="en-US" smtClean="0"/>
              <a:pPr/>
              <a:t>1</a:t>
            </a:fld>
            <a:endParaRPr lang="en-US" dirty="0"/>
          </a:p>
        </p:txBody>
      </p:sp>
    </p:spTree>
    <p:extLst>
      <p:ext uri="{BB962C8B-B14F-4D97-AF65-F5344CB8AC3E}">
        <p14:creationId xmlns:p14="http://schemas.microsoft.com/office/powerpoint/2010/main" xmlns="" val="2119477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14679" y="298133"/>
            <a:ext cx="11209017" cy="890587"/>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461760"/>
            <a:ext cx="6751954" cy="39624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10</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14678" y="1277394"/>
            <a:ext cx="11209017" cy="5357085"/>
          </a:xfrm>
        </p:spPr>
        <p:txBody>
          <a:bodyPr>
            <a:normAutofit fontScale="85000" lnSpcReduction="20000"/>
          </a:bodyPr>
          <a:lstStyle/>
          <a:p>
            <a:pPr marL="0" indent="0" eaLnBrk="0" hangingPunct="0">
              <a:buNone/>
            </a:pPr>
            <a:r>
              <a:rPr lang="en-IN" b="1" dirty="0"/>
              <a:t>2. Pot Composting</a:t>
            </a:r>
          </a:p>
          <a:p>
            <a:pPr marL="0" indent="0" eaLnBrk="0" hangingPunct="0">
              <a:buNone/>
            </a:pPr>
            <a:r>
              <a:rPr lang="en-IN" b="1" u="sng" dirty="0"/>
              <a:t>Operation &amp; Maintenance Protocols</a:t>
            </a:r>
            <a:endParaRPr lang="en-IN" dirty="0"/>
          </a:p>
          <a:p>
            <a:pPr lvl="0" eaLnBrk="0" hangingPunct="0"/>
            <a:r>
              <a:rPr lang="en-IN" dirty="0"/>
              <a:t>Once the first pot is full start using the second pot</a:t>
            </a:r>
          </a:p>
          <a:p>
            <a:pPr lvl="0" eaLnBrk="0" hangingPunct="0"/>
            <a:r>
              <a:rPr lang="en-IN" dirty="0"/>
              <a:t>By the time the second pot becomes full the waste in the first pot gets converted into compost.</a:t>
            </a:r>
          </a:p>
          <a:p>
            <a:pPr lvl="0" eaLnBrk="0" hangingPunct="0"/>
            <a:r>
              <a:rPr lang="en-IN" dirty="0"/>
              <a:t>After first week of commencement, lot of worms will be seen in the pot. Do not try to kill them, they activate the composting process and they die after 3 weeks.</a:t>
            </a:r>
          </a:p>
          <a:p>
            <a:pPr lvl="0" eaLnBrk="0" hangingPunct="0"/>
            <a:r>
              <a:rPr lang="en-IN" dirty="0"/>
              <a:t>During rainy season spread the plastic sheets over the pots and place the brick pieces over the sheet to protect the pots from rains.</a:t>
            </a:r>
          </a:p>
          <a:p>
            <a:pPr lvl="0" eaLnBrk="0" hangingPunct="0"/>
            <a:r>
              <a:rPr lang="en-IN" dirty="0"/>
              <a:t>If the quantity of the water inside the pot is more, add some saw dust to absorb the water.</a:t>
            </a:r>
          </a:p>
          <a:p>
            <a:pPr lvl="0" eaLnBrk="0" hangingPunct="0"/>
            <a:r>
              <a:rPr lang="en-IN" dirty="0"/>
              <a:t>If too much of flies seen around the pot, make a solution of camphor in coconut oil (dissolve 2 tablets in 25ml of oil) and apply it on the bottom and top cover of the pot, by means of the brush.</a:t>
            </a:r>
          </a:p>
          <a:p>
            <a:r>
              <a:rPr lang="en-IN" dirty="0"/>
              <a:t>Sprinkling diluted rotten curd or cow dung solution etc into the waste will speed up the composting process.</a:t>
            </a:r>
            <a:endParaRPr lang="en-IN" b="1" dirty="0"/>
          </a:p>
        </p:txBody>
      </p:sp>
    </p:spTree>
    <p:extLst>
      <p:ext uri="{BB962C8B-B14F-4D97-AF65-F5344CB8AC3E}">
        <p14:creationId xmlns:p14="http://schemas.microsoft.com/office/powerpoint/2010/main" xmlns="" val="3091364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14679" y="298133"/>
            <a:ext cx="11209017" cy="890587"/>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461760"/>
            <a:ext cx="6751954" cy="39624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11</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14678" y="1277395"/>
            <a:ext cx="11209017" cy="2664685"/>
          </a:xfrm>
        </p:spPr>
        <p:txBody>
          <a:bodyPr>
            <a:normAutofit lnSpcReduction="10000"/>
          </a:bodyPr>
          <a:lstStyle/>
          <a:p>
            <a:pPr marL="0" indent="0" eaLnBrk="0" hangingPunct="0">
              <a:buNone/>
            </a:pPr>
            <a:r>
              <a:rPr lang="en-IN" b="1" dirty="0"/>
              <a:t>2. Pot Composting</a:t>
            </a:r>
          </a:p>
          <a:p>
            <a:pPr marL="0" indent="0" eaLnBrk="0" hangingPunct="0">
              <a:buNone/>
            </a:pPr>
            <a:r>
              <a:rPr lang="en-IN" b="1" u="sng" dirty="0"/>
              <a:t>Pros &amp; Cons</a:t>
            </a:r>
            <a:endParaRPr lang="en-IN" dirty="0"/>
          </a:p>
          <a:p>
            <a:pPr lvl="0" eaLnBrk="0" hangingPunct="0">
              <a:buFont typeface="Wingdings" panose="05000000000000000000" pitchFamily="2" charset="2"/>
              <a:buChar char="ü"/>
            </a:pPr>
            <a:r>
              <a:rPr lang="en-IN" dirty="0"/>
              <a:t> Compatible – requires less space, suitable for small families generating  </a:t>
            </a:r>
            <a:r>
              <a:rPr lang="en-IN" dirty="0" err="1"/>
              <a:t>upto</a:t>
            </a:r>
            <a:r>
              <a:rPr lang="en-IN" dirty="0"/>
              <a:t> 2kg waste per day</a:t>
            </a:r>
          </a:p>
          <a:p>
            <a:pPr marL="0" lvl="0" indent="0" eaLnBrk="0" hangingPunct="0">
              <a:buNone/>
            </a:pPr>
            <a:endParaRPr lang="en-IN" dirty="0"/>
          </a:p>
          <a:p>
            <a:pPr>
              <a:buFont typeface="Calibri" panose="020F0502020204030204" pitchFamily="34" charset="0"/>
              <a:buChar char="×"/>
            </a:pPr>
            <a:r>
              <a:rPr lang="en-IN" dirty="0"/>
              <a:t> Should be kept away from rain</a:t>
            </a:r>
            <a:endParaRPr lang="en-IN" b="1" dirty="0"/>
          </a:p>
        </p:txBody>
      </p:sp>
      <p:pic>
        <p:nvPicPr>
          <p:cNvPr id="10" name="Picture 9" descr="A picture containing indoor, red, colorful, building&#10;&#10;Description generated with high confidence">
            <a:extLst>
              <a:ext uri="{FF2B5EF4-FFF2-40B4-BE49-F238E27FC236}">
                <a16:creationId xmlns:a16="http://schemas.microsoft.com/office/drawing/2014/main" xmlns="" id="{A0FAF86E-1150-4AB5-A964-D46264230A25}"/>
              </a:ext>
            </a:extLst>
          </p:cNvPr>
          <p:cNvPicPr>
            <a:picLocks noChangeAspect="1"/>
          </p:cNvPicPr>
          <p:nvPr/>
        </p:nvPicPr>
        <p:blipFill>
          <a:blip r:embed="rId3"/>
          <a:stretch>
            <a:fillRect/>
          </a:stretch>
        </p:blipFill>
        <p:spPr>
          <a:xfrm>
            <a:off x="8030975" y="2666321"/>
            <a:ext cx="3162169" cy="3102224"/>
          </a:xfrm>
          <a:prstGeom prst="rect">
            <a:avLst/>
          </a:prstGeom>
        </p:spPr>
      </p:pic>
    </p:spTree>
    <p:extLst>
      <p:ext uri="{BB962C8B-B14F-4D97-AF65-F5344CB8AC3E}">
        <p14:creationId xmlns:p14="http://schemas.microsoft.com/office/powerpoint/2010/main" xmlns="" val="528186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14679" y="298133"/>
            <a:ext cx="11209017" cy="1185228"/>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12</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5" y="1489870"/>
            <a:ext cx="7812724" cy="5324375"/>
          </a:xfrm>
        </p:spPr>
        <p:txBody>
          <a:bodyPr>
            <a:noAutofit/>
          </a:bodyPr>
          <a:lstStyle/>
          <a:p>
            <a:pPr marL="0" indent="0" eaLnBrk="0" hangingPunct="0">
              <a:buNone/>
            </a:pPr>
            <a:r>
              <a:rPr lang="en-IN" sz="2400" b="1" dirty="0"/>
              <a:t>3. </a:t>
            </a:r>
            <a:r>
              <a:rPr lang="en-IN" sz="2400" b="1" dirty="0" err="1"/>
              <a:t>Biodigester</a:t>
            </a:r>
            <a:r>
              <a:rPr lang="en-IN" sz="2400" b="1" dirty="0"/>
              <a:t> Pot Composting (Unit cost – </a:t>
            </a:r>
            <a:r>
              <a:rPr lang="en-IN" sz="2400" b="1" dirty="0" err="1"/>
              <a:t>Rs</a:t>
            </a:r>
            <a:r>
              <a:rPr lang="en-IN" sz="2400" b="1" dirty="0"/>
              <a:t> 1300/-)</a:t>
            </a:r>
          </a:p>
          <a:p>
            <a:pPr marL="0" indent="0" eaLnBrk="0" hangingPunct="0">
              <a:buNone/>
            </a:pPr>
            <a:r>
              <a:rPr lang="en-IN" sz="2400" b="1" u="sng" dirty="0"/>
              <a:t>Specification and Size</a:t>
            </a:r>
            <a:endParaRPr lang="en-IN" sz="2400" dirty="0"/>
          </a:p>
          <a:p>
            <a:pPr lvl="0" eaLnBrk="0" hangingPunct="0"/>
            <a:r>
              <a:rPr lang="en-IN" sz="2400" dirty="0"/>
              <a:t>The pots are locally moulded with clay/terracotta and oven dried to be kept vertically one above the other and the pot on the top is covered by a lid.</a:t>
            </a:r>
          </a:p>
          <a:p>
            <a:pPr lvl="0" eaLnBrk="0" hangingPunct="0"/>
            <a:r>
              <a:rPr lang="en-IN" sz="2400" dirty="0"/>
              <a:t>The pot number 1 and 2 are kept at the top and middle position and are open on the top as well as bottom. The bottom open portion is weaved with plastic wires.</a:t>
            </a:r>
          </a:p>
          <a:p>
            <a:r>
              <a:rPr lang="en-IN" sz="2400" dirty="0"/>
              <a:t>Pot number 3 is kept at the bottom and is open at the top and closed at the bottom.</a:t>
            </a:r>
          </a:p>
          <a:p>
            <a:r>
              <a:rPr lang="en-IN" sz="2400" dirty="0"/>
              <a:t>Capacity – </a:t>
            </a:r>
            <a:r>
              <a:rPr lang="en-IN" sz="2400" dirty="0" err="1"/>
              <a:t>upto</a:t>
            </a:r>
            <a:r>
              <a:rPr lang="en-IN" sz="2400" dirty="0"/>
              <a:t> 2kg/day (Family of 4-5 members)</a:t>
            </a:r>
          </a:p>
        </p:txBody>
      </p:sp>
      <p:pic>
        <p:nvPicPr>
          <p:cNvPr id="11" name="Picture 1">
            <a:extLst>
              <a:ext uri="{FF2B5EF4-FFF2-40B4-BE49-F238E27FC236}">
                <a16:creationId xmlns:a16="http://schemas.microsoft.com/office/drawing/2014/main" xmlns="" id="{BE6B3EDB-3B0B-404A-B8C0-5D94A591C73B}"/>
              </a:ext>
            </a:extLst>
          </p:cNvPr>
          <p:cNvPicPr>
            <a:picLocks noChangeAspect="1" noChangeArrowheads="1"/>
          </p:cNvPicPr>
          <p:nvPr/>
        </p:nvPicPr>
        <p:blipFill rotWithShape="1">
          <a:blip r:embed="rId3"/>
          <a:srcRect l="11778" r="14728"/>
          <a:stretch/>
        </p:blipFill>
        <p:spPr bwMode="auto">
          <a:xfrm>
            <a:off x="8578391" y="2002914"/>
            <a:ext cx="3232067" cy="3300606"/>
          </a:xfrm>
          <a:prstGeom prst="rect">
            <a:avLst/>
          </a:prstGeom>
          <a:noFill/>
          <a:ln w="9525">
            <a:noFill/>
            <a:miter lim="800000"/>
            <a:headEnd/>
            <a:tailEnd/>
          </a:ln>
          <a:effectLst/>
        </p:spPr>
      </p:pic>
    </p:spTree>
    <p:extLst>
      <p:ext uri="{BB962C8B-B14F-4D97-AF65-F5344CB8AC3E}">
        <p14:creationId xmlns:p14="http://schemas.microsoft.com/office/powerpoint/2010/main" xmlns="" val="1869715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14679" y="260305"/>
            <a:ext cx="11209017" cy="1185228"/>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13</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5" y="1489870"/>
            <a:ext cx="8244618" cy="4892229"/>
          </a:xfrm>
        </p:spPr>
        <p:txBody>
          <a:bodyPr>
            <a:normAutofit/>
          </a:bodyPr>
          <a:lstStyle/>
          <a:p>
            <a:pPr marL="0" indent="0" eaLnBrk="0" hangingPunct="0">
              <a:buNone/>
            </a:pPr>
            <a:r>
              <a:rPr lang="en-IN" b="1" dirty="0"/>
              <a:t>3</a:t>
            </a:r>
            <a:r>
              <a:rPr lang="en-IN" sz="2400" b="1" dirty="0"/>
              <a:t>. </a:t>
            </a:r>
            <a:r>
              <a:rPr lang="en-IN" sz="2400" b="1" dirty="0" err="1"/>
              <a:t>Biodigester</a:t>
            </a:r>
            <a:r>
              <a:rPr lang="en-IN" sz="2400" b="1" dirty="0"/>
              <a:t> Pot Composting (Unit cost – </a:t>
            </a:r>
            <a:r>
              <a:rPr lang="en-IN" sz="2400" b="1" dirty="0" err="1"/>
              <a:t>Rs</a:t>
            </a:r>
            <a:r>
              <a:rPr lang="en-IN" sz="2400" b="1" dirty="0"/>
              <a:t> 1300/-)</a:t>
            </a:r>
          </a:p>
          <a:p>
            <a:pPr marL="0" indent="0">
              <a:buNone/>
            </a:pPr>
            <a:r>
              <a:rPr lang="en-IN" sz="2400" b="1" u="sng" dirty="0"/>
              <a:t>Infrastructure Requirements</a:t>
            </a:r>
            <a:endParaRPr lang="en-IN" sz="2400" dirty="0"/>
          </a:p>
          <a:p>
            <a:pPr lvl="0" eaLnBrk="0" hangingPunct="0"/>
            <a:r>
              <a:rPr lang="en-IN" sz="2400" dirty="0"/>
              <a:t>Clay pots of 30cm internal diameter and 30cm high each – 3 Nos.</a:t>
            </a:r>
          </a:p>
          <a:p>
            <a:pPr lvl="0" eaLnBrk="0" hangingPunct="0"/>
            <a:r>
              <a:rPr lang="en-IN" sz="2400" dirty="0"/>
              <a:t>Earthen lid cover for pot – 1 Nos.</a:t>
            </a:r>
          </a:p>
          <a:p>
            <a:pPr lvl="0" eaLnBrk="0" hangingPunct="0"/>
            <a:r>
              <a:rPr lang="en-IN" sz="2400" dirty="0"/>
              <a:t>Old news paper</a:t>
            </a:r>
          </a:p>
          <a:p>
            <a:pPr lvl="0" eaLnBrk="0" hangingPunct="0"/>
            <a:r>
              <a:rPr lang="en-IN" sz="2400" dirty="0"/>
              <a:t>Hand pump (sprayer)</a:t>
            </a:r>
          </a:p>
          <a:p>
            <a:pPr lvl="0" eaLnBrk="0" hangingPunct="0"/>
            <a:r>
              <a:rPr lang="en-IN" sz="2400" dirty="0"/>
              <a:t>Bio – compost or saw dust Specially prepared bio – culture.</a:t>
            </a:r>
          </a:p>
          <a:p>
            <a:r>
              <a:rPr lang="en-IN" sz="2400" dirty="0"/>
              <a:t>Steel fork.</a:t>
            </a:r>
            <a:endParaRPr lang="en-IN" sz="2400" b="1" dirty="0"/>
          </a:p>
        </p:txBody>
      </p:sp>
      <p:pic>
        <p:nvPicPr>
          <p:cNvPr id="10" name="Picture 2">
            <a:extLst>
              <a:ext uri="{FF2B5EF4-FFF2-40B4-BE49-F238E27FC236}">
                <a16:creationId xmlns:a16="http://schemas.microsoft.com/office/drawing/2014/main" xmlns="" id="{47604E1C-04FA-41ED-940E-0761608198C0}"/>
              </a:ext>
            </a:extLst>
          </p:cNvPr>
          <p:cNvPicPr>
            <a:picLocks noChangeAspect="1" noChangeArrowheads="1"/>
          </p:cNvPicPr>
          <p:nvPr/>
        </p:nvPicPr>
        <p:blipFill>
          <a:blip r:embed="rId3"/>
          <a:srcRect/>
          <a:stretch>
            <a:fillRect/>
          </a:stretch>
        </p:blipFill>
        <p:spPr bwMode="auto">
          <a:xfrm>
            <a:off x="8864693" y="1625411"/>
            <a:ext cx="2959003" cy="4525963"/>
          </a:xfrm>
          <a:prstGeom prst="rect">
            <a:avLst/>
          </a:prstGeom>
          <a:noFill/>
          <a:ln w="9525">
            <a:noFill/>
            <a:miter lim="800000"/>
            <a:headEnd/>
            <a:tailEnd/>
          </a:ln>
          <a:effectLst/>
        </p:spPr>
      </p:pic>
    </p:spTree>
    <p:extLst>
      <p:ext uri="{BB962C8B-B14F-4D97-AF65-F5344CB8AC3E}">
        <p14:creationId xmlns:p14="http://schemas.microsoft.com/office/powerpoint/2010/main" xmlns="" val="1607136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594360" y="0"/>
            <a:ext cx="11209017" cy="1013969"/>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14</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4" y="1127760"/>
            <a:ext cx="11124885" cy="5254339"/>
          </a:xfrm>
        </p:spPr>
        <p:txBody>
          <a:bodyPr>
            <a:normAutofit fontScale="77500" lnSpcReduction="20000"/>
          </a:bodyPr>
          <a:lstStyle/>
          <a:p>
            <a:pPr marL="0" indent="0" eaLnBrk="0" hangingPunct="0">
              <a:buNone/>
            </a:pPr>
            <a:r>
              <a:rPr lang="en-IN" sz="3100" b="1" dirty="0"/>
              <a:t>3. </a:t>
            </a:r>
            <a:r>
              <a:rPr lang="en-IN" sz="3100" b="1" dirty="0" err="1"/>
              <a:t>Biodigester</a:t>
            </a:r>
            <a:r>
              <a:rPr lang="en-IN" sz="3100" b="1" dirty="0"/>
              <a:t> Pot Composting (Unit cost – </a:t>
            </a:r>
            <a:r>
              <a:rPr lang="en-IN" sz="3100" b="1" dirty="0" err="1"/>
              <a:t>Rs</a:t>
            </a:r>
            <a:r>
              <a:rPr lang="en-IN" sz="3100" b="1" dirty="0"/>
              <a:t> 1300/-)</a:t>
            </a:r>
          </a:p>
          <a:p>
            <a:pPr marL="0" indent="0" eaLnBrk="0" hangingPunct="0">
              <a:buNone/>
            </a:pPr>
            <a:r>
              <a:rPr lang="en-IN" sz="2400" b="1" u="sng" dirty="0"/>
              <a:t>Operation &amp; Maintenance Protocols</a:t>
            </a:r>
            <a:endParaRPr lang="en-IN" sz="2400" dirty="0"/>
          </a:p>
          <a:p>
            <a:pPr lvl="0" eaLnBrk="0" hangingPunct="0"/>
            <a:r>
              <a:rPr lang="en-IN" dirty="0"/>
              <a:t>Place news paper sheets at the bottom of pot numbers 1 and 2 over the plastic thread to form a bio-platform.</a:t>
            </a:r>
          </a:p>
          <a:p>
            <a:pPr lvl="0" eaLnBrk="0" hangingPunct="0"/>
            <a:r>
              <a:rPr lang="en-IN" dirty="0"/>
              <a:t>Spread starter material in 1 inch thick layer over the bio-platform (either prepared bio-compost or saw dust treated with bio-culture be used as starter material. Mix saw</a:t>
            </a:r>
          </a:p>
          <a:p>
            <a:pPr eaLnBrk="0" hangingPunct="0"/>
            <a:r>
              <a:rPr lang="en-IN" dirty="0"/>
              <a:t>Dust with diluted bio-culture (bio-culture water ratio 1:50) and keep it in a sack bag duly tied. After two days, saw dust mixture becomes hot by the activities of the bacteria. This hot mixture can be used as the starter.</a:t>
            </a:r>
          </a:p>
          <a:p>
            <a:pPr lvl="0" eaLnBrk="0" hangingPunct="0"/>
            <a:r>
              <a:rPr lang="en-IN" dirty="0"/>
              <a:t>Spread the shredded waste over the starter layer</a:t>
            </a:r>
          </a:p>
          <a:p>
            <a:pPr lvl="0" eaLnBrk="0" hangingPunct="0"/>
            <a:r>
              <a:rPr lang="en-IN" dirty="0"/>
              <a:t>Spray diluted bio-culture mixture over the waste</a:t>
            </a:r>
          </a:p>
          <a:p>
            <a:pPr lvl="0" eaLnBrk="0" hangingPunct="0"/>
            <a:r>
              <a:rPr lang="en-IN" dirty="0"/>
              <a:t>Before closing the pot with the lid, sprinkle starter mixture over the waste layer. Ensure water used for mixing the bio culture does not contain chlorine. For that keep the tap water in an open vessel for two days.</a:t>
            </a:r>
          </a:p>
          <a:p>
            <a:pPr lvl="0" eaLnBrk="0" hangingPunct="0"/>
            <a:r>
              <a:rPr lang="en-IN" dirty="0"/>
              <a:t>Keep spreading the waste daily as above</a:t>
            </a:r>
          </a:p>
          <a:p>
            <a:pPr lvl="0" eaLnBrk="0" hangingPunct="0"/>
            <a:r>
              <a:rPr lang="en-IN" dirty="0"/>
              <a:t>Third day onwards stir/mix the old waste layer by using a fork without tearing the paper at the bottom, before placing the fresh waste on the top.</a:t>
            </a:r>
          </a:p>
        </p:txBody>
      </p:sp>
    </p:spTree>
    <p:extLst>
      <p:ext uri="{BB962C8B-B14F-4D97-AF65-F5344CB8AC3E}">
        <p14:creationId xmlns:p14="http://schemas.microsoft.com/office/powerpoint/2010/main" xmlns="" val="3692540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43755"/>
            <a:ext cx="11209017" cy="1185228"/>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15</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45162" y="1270752"/>
            <a:ext cx="11124885" cy="5466882"/>
          </a:xfrm>
        </p:spPr>
        <p:txBody>
          <a:bodyPr>
            <a:normAutofit fontScale="85000" lnSpcReduction="10000"/>
          </a:bodyPr>
          <a:lstStyle/>
          <a:p>
            <a:pPr marL="0" indent="0" eaLnBrk="0" hangingPunct="0">
              <a:buNone/>
            </a:pPr>
            <a:r>
              <a:rPr lang="en-IN" b="1" dirty="0"/>
              <a:t>3</a:t>
            </a:r>
            <a:r>
              <a:rPr lang="en-IN" sz="2400" b="1" dirty="0"/>
              <a:t>. </a:t>
            </a:r>
            <a:r>
              <a:rPr lang="en-IN" sz="2400" b="1" dirty="0" err="1"/>
              <a:t>Biodigester</a:t>
            </a:r>
            <a:r>
              <a:rPr lang="en-IN" sz="2400" b="1" dirty="0"/>
              <a:t> Pot Composting (Unit cost – </a:t>
            </a:r>
            <a:r>
              <a:rPr lang="en-IN" sz="2400" b="1" dirty="0" err="1"/>
              <a:t>Rs</a:t>
            </a:r>
            <a:r>
              <a:rPr lang="en-IN" sz="2400" b="1" dirty="0"/>
              <a:t> 1300/-)</a:t>
            </a:r>
          </a:p>
          <a:p>
            <a:pPr marL="0" indent="0" eaLnBrk="0" hangingPunct="0">
              <a:buNone/>
            </a:pPr>
            <a:r>
              <a:rPr lang="en-IN" sz="2400" b="1" u="sng" dirty="0"/>
              <a:t>Operation &amp; Maintenance Protocols</a:t>
            </a:r>
            <a:endParaRPr lang="en-IN" sz="2400" dirty="0"/>
          </a:p>
          <a:p>
            <a:pPr lvl="0" eaLnBrk="0" hangingPunct="0"/>
            <a:r>
              <a:rPr lang="en-IN" dirty="0"/>
              <a:t>Each time spray bio-culture mixture and then sprinkle starter over it before closing the lid.</a:t>
            </a:r>
          </a:p>
          <a:p>
            <a:pPr lvl="0" eaLnBrk="0" hangingPunct="0"/>
            <a:r>
              <a:rPr lang="en-IN" dirty="0"/>
              <a:t>Once the top pot is full, shift the middle pot to the top and the top pot to the middle portion and repeat the process of spreading the waste into the new pot on the top</a:t>
            </a:r>
          </a:p>
          <a:p>
            <a:pPr lvl="0" eaLnBrk="0" hangingPunct="0"/>
            <a:r>
              <a:rPr lang="en-IN" dirty="0"/>
              <a:t>Once the second pot also becomes full, clear the paper layer on the first pot (now in the middle position) and push these semi-decomposed waste into the bottom pot.</a:t>
            </a:r>
          </a:p>
          <a:p>
            <a:pPr lvl="0" eaLnBrk="0" hangingPunct="0"/>
            <a:r>
              <a:rPr lang="en-IN" dirty="0"/>
              <a:t>Shift this emptied pot to the top position and the top pot to the middle position. Continue filling the waste into the top as per the same procedure done earlier.</a:t>
            </a:r>
          </a:p>
          <a:p>
            <a:pPr lvl="0" eaLnBrk="0" hangingPunct="0"/>
            <a:r>
              <a:rPr lang="en-IN" dirty="0"/>
              <a:t>Now all the pots are full and the waste inside the bottom pot must have become compost and ready for use as manure in the garden. Empty it and continue the process as a routine.</a:t>
            </a:r>
          </a:p>
          <a:p>
            <a:pPr lvl="0" eaLnBrk="0" hangingPunct="0"/>
            <a:r>
              <a:rPr lang="en-IN" dirty="0"/>
              <a:t>Do not use excess water.</a:t>
            </a:r>
          </a:p>
        </p:txBody>
      </p:sp>
    </p:spTree>
    <p:extLst>
      <p:ext uri="{BB962C8B-B14F-4D97-AF65-F5344CB8AC3E}">
        <p14:creationId xmlns:p14="http://schemas.microsoft.com/office/powerpoint/2010/main" xmlns="" val="1947774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43755"/>
            <a:ext cx="11209017" cy="1185228"/>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16</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45162" y="1270752"/>
            <a:ext cx="11124885" cy="5466882"/>
          </a:xfrm>
        </p:spPr>
        <p:txBody>
          <a:bodyPr>
            <a:normAutofit/>
          </a:bodyPr>
          <a:lstStyle/>
          <a:p>
            <a:pPr marL="0" indent="0" eaLnBrk="0" hangingPunct="0">
              <a:buNone/>
            </a:pPr>
            <a:r>
              <a:rPr lang="en-IN" b="1" dirty="0"/>
              <a:t>3</a:t>
            </a:r>
            <a:r>
              <a:rPr lang="en-IN" sz="2400" b="1" dirty="0"/>
              <a:t>. </a:t>
            </a:r>
            <a:r>
              <a:rPr lang="en-IN" sz="2400" b="1" dirty="0" err="1"/>
              <a:t>Biodigester</a:t>
            </a:r>
            <a:r>
              <a:rPr lang="en-IN" sz="2400" b="1" dirty="0"/>
              <a:t> Pot Composting (Unit cost – </a:t>
            </a:r>
            <a:r>
              <a:rPr lang="en-IN" sz="2400" b="1" dirty="0" err="1"/>
              <a:t>Rs</a:t>
            </a:r>
            <a:r>
              <a:rPr lang="en-IN" sz="2400" b="1" dirty="0"/>
              <a:t> 1300/-)</a:t>
            </a:r>
          </a:p>
          <a:p>
            <a:pPr marL="0" indent="0" eaLnBrk="0" hangingPunct="0">
              <a:buNone/>
            </a:pPr>
            <a:r>
              <a:rPr lang="en-IN" sz="2400" b="1" u="sng" dirty="0"/>
              <a:t>Operation &amp; Maintenance Protocols</a:t>
            </a:r>
            <a:endParaRPr lang="en-IN" sz="2400" dirty="0"/>
          </a:p>
        </p:txBody>
      </p:sp>
      <p:pic>
        <p:nvPicPr>
          <p:cNvPr id="4" name="Picture 3">
            <a:extLst>
              <a:ext uri="{FF2B5EF4-FFF2-40B4-BE49-F238E27FC236}">
                <a16:creationId xmlns:a16="http://schemas.microsoft.com/office/drawing/2014/main" xmlns="" id="{B09FEE52-4F5D-4D1C-A677-AD2DB106E2E7}"/>
              </a:ext>
            </a:extLst>
          </p:cNvPr>
          <p:cNvPicPr>
            <a:picLocks noChangeAspect="1"/>
          </p:cNvPicPr>
          <p:nvPr/>
        </p:nvPicPr>
        <p:blipFill rotWithShape="1">
          <a:blip r:embed="rId3"/>
          <a:srcRect l="26370" t="10845"/>
          <a:stretch/>
        </p:blipFill>
        <p:spPr>
          <a:xfrm>
            <a:off x="2580640" y="2185199"/>
            <a:ext cx="5659120" cy="4052373"/>
          </a:xfrm>
          <a:prstGeom prst="rect">
            <a:avLst/>
          </a:prstGeom>
        </p:spPr>
      </p:pic>
    </p:spTree>
    <p:extLst>
      <p:ext uri="{BB962C8B-B14F-4D97-AF65-F5344CB8AC3E}">
        <p14:creationId xmlns:p14="http://schemas.microsoft.com/office/powerpoint/2010/main" xmlns="" val="3791860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43755"/>
            <a:ext cx="11209017" cy="1185228"/>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17</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5" y="1270752"/>
            <a:ext cx="7253926" cy="5466882"/>
          </a:xfrm>
        </p:spPr>
        <p:txBody>
          <a:bodyPr>
            <a:normAutofit/>
          </a:bodyPr>
          <a:lstStyle/>
          <a:p>
            <a:pPr marL="0" indent="0" eaLnBrk="0" hangingPunct="0">
              <a:buNone/>
            </a:pPr>
            <a:r>
              <a:rPr lang="en-IN" sz="2400" b="1" dirty="0"/>
              <a:t>3. </a:t>
            </a:r>
            <a:r>
              <a:rPr lang="en-IN" sz="2400" b="1" dirty="0" err="1"/>
              <a:t>Biodigester</a:t>
            </a:r>
            <a:r>
              <a:rPr lang="en-IN" sz="2400" b="1" dirty="0"/>
              <a:t> Pot Composting (Unit cost – </a:t>
            </a:r>
            <a:r>
              <a:rPr lang="en-IN" sz="2400" b="1" dirty="0" err="1"/>
              <a:t>Rs</a:t>
            </a:r>
            <a:r>
              <a:rPr lang="en-IN" sz="2400" b="1" dirty="0"/>
              <a:t> 1300/-)</a:t>
            </a:r>
          </a:p>
          <a:p>
            <a:pPr marL="0" indent="0" eaLnBrk="0" hangingPunct="0">
              <a:buNone/>
            </a:pPr>
            <a:r>
              <a:rPr lang="en-IN" sz="2400" b="1" u="sng" dirty="0"/>
              <a:t>Pros &amp; Cons</a:t>
            </a:r>
            <a:endParaRPr lang="en-IN" sz="2400" dirty="0"/>
          </a:p>
          <a:p>
            <a:pPr lvl="0" eaLnBrk="0" hangingPunct="0">
              <a:buFont typeface="Wingdings" panose="05000000000000000000" pitchFamily="2" charset="2"/>
              <a:buChar char="ü"/>
            </a:pPr>
            <a:r>
              <a:rPr lang="en-IN" sz="2400" dirty="0"/>
              <a:t>Can be kept in garden as part of aesthetics</a:t>
            </a:r>
          </a:p>
          <a:p>
            <a:pPr lvl="0" eaLnBrk="0" hangingPunct="0">
              <a:buFont typeface="Wingdings" panose="05000000000000000000" pitchFamily="2" charset="2"/>
              <a:buChar char="ü"/>
            </a:pPr>
            <a:r>
              <a:rPr lang="en-IN" sz="2400" dirty="0"/>
              <a:t>Compatible requires less space</a:t>
            </a:r>
          </a:p>
          <a:p>
            <a:pPr lvl="0" eaLnBrk="0" hangingPunct="0">
              <a:buFont typeface="Wingdings" panose="05000000000000000000" pitchFamily="2" charset="2"/>
              <a:buChar char="ü"/>
            </a:pPr>
            <a:r>
              <a:rPr lang="en-IN" sz="2400" dirty="0"/>
              <a:t>suitable for small families generating </a:t>
            </a:r>
            <a:r>
              <a:rPr lang="en-IN" sz="2400" dirty="0" err="1"/>
              <a:t>upto</a:t>
            </a:r>
            <a:r>
              <a:rPr lang="en-IN" sz="2400" dirty="0"/>
              <a:t> 2kg waste per day</a:t>
            </a:r>
          </a:p>
          <a:p>
            <a:pPr>
              <a:buFont typeface="Calibri" panose="020F0502020204030204" pitchFamily="34" charset="0"/>
              <a:buChar char="×"/>
            </a:pPr>
            <a:r>
              <a:rPr lang="en-IN" sz="2400" dirty="0"/>
              <a:t>Should be kept away from rain.</a:t>
            </a:r>
          </a:p>
        </p:txBody>
      </p:sp>
      <p:pic>
        <p:nvPicPr>
          <p:cNvPr id="10" name="Picture 9">
            <a:extLst>
              <a:ext uri="{FF2B5EF4-FFF2-40B4-BE49-F238E27FC236}">
                <a16:creationId xmlns:a16="http://schemas.microsoft.com/office/drawing/2014/main" xmlns="" id="{CEDBE9C2-FCEA-4AEA-927F-8DD8B0268925}"/>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99754" y="1461994"/>
            <a:ext cx="3535046" cy="4176806"/>
          </a:xfrm>
          <a:prstGeom prst="rect">
            <a:avLst/>
          </a:prstGeom>
          <a:noFill/>
          <a:ln>
            <a:noFill/>
          </a:ln>
        </p:spPr>
      </p:pic>
    </p:spTree>
    <p:extLst>
      <p:ext uri="{BB962C8B-B14F-4D97-AF65-F5344CB8AC3E}">
        <p14:creationId xmlns:p14="http://schemas.microsoft.com/office/powerpoint/2010/main" xmlns="" val="3319946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0"/>
            <a:ext cx="11209017" cy="1185228"/>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18</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5" y="1278318"/>
            <a:ext cx="7975286" cy="5103781"/>
          </a:xfrm>
        </p:spPr>
        <p:txBody>
          <a:bodyPr>
            <a:noAutofit/>
          </a:bodyPr>
          <a:lstStyle/>
          <a:p>
            <a:pPr marL="0" indent="0" eaLnBrk="0" hangingPunct="0">
              <a:buNone/>
            </a:pPr>
            <a:r>
              <a:rPr lang="en-IN" sz="2400" b="1" dirty="0"/>
              <a:t>4. Ring Composting Unit (Unit cost – </a:t>
            </a:r>
            <a:r>
              <a:rPr lang="en-IN" sz="2400" b="1" dirty="0" err="1"/>
              <a:t>Rs</a:t>
            </a:r>
            <a:r>
              <a:rPr lang="en-IN" sz="2400" b="1" dirty="0"/>
              <a:t> 2500/- per set)</a:t>
            </a:r>
          </a:p>
          <a:p>
            <a:pPr marL="0" indent="0" eaLnBrk="0" hangingPunct="0">
              <a:buNone/>
            </a:pPr>
            <a:r>
              <a:rPr lang="en-IN" sz="2400" b="1" u="sng" dirty="0"/>
              <a:t>Specification and Size</a:t>
            </a:r>
            <a:endParaRPr lang="en-IN" sz="2400" dirty="0"/>
          </a:p>
          <a:p>
            <a:pPr lvl="0" eaLnBrk="0" hangingPunct="0"/>
            <a:r>
              <a:rPr lang="en-IN" sz="2400" dirty="0"/>
              <a:t>Capacity – 1.5 Kg/day</a:t>
            </a:r>
          </a:p>
          <a:p>
            <a:pPr lvl="0" eaLnBrk="0" hangingPunct="0"/>
            <a:r>
              <a:rPr lang="en-IN" sz="2400" dirty="0"/>
              <a:t>Ferro-cement ring of internal diameter 0.7m, thickness 2.5cm and height 0.5m placed over a circular Ferro cement slab of </a:t>
            </a:r>
            <a:r>
              <a:rPr lang="en-IN" sz="2400" dirty="0" err="1"/>
              <a:t>dia</a:t>
            </a:r>
            <a:r>
              <a:rPr lang="en-IN" sz="2400" dirty="0"/>
              <a:t> 0.75m and thickness 2.5 cm (without fixing). </a:t>
            </a:r>
          </a:p>
          <a:p>
            <a:pPr lvl="0" eaLnBrk="0" hangingPunct="0"/>
            <a:r>
              <a:rPr lang="en-IN" sz="2400" dirty="0"/>
              <a:t>The ring to have a 30cm x 30cm opening on the side at the bottom with a Ferro- cement slab cover of the same curved shape which can be removed and refitted back tightly with a locking arrangement for removal of compost when ready. </a:t>
            </a:r>
          </a:p>
          <a:p>
            <a:pPr lvl="0" eaLnBrk="0" hangingPunct="0"/>
            <a:r>
              <a:rPr lang="en-IN" sz="2400" dirty="0"/>
              <a:t>The ring will also have a hole of </a:t>
            </a:r>
            <a:r>
              <a:rPr lang="en-IN" sz="2400" dirty="0" err="1"/>
              <a:t>dia</a:t>
            </a:r>
            <a:r>
              <a:rPr lang="en-IN" sz="2400" dirty="0"/>
              <a:t> 2.5cm at the bottom for the leachate to flow out.</a:t>
            </a:r>
          </a:p>
        </p:txBody>
      </p:sp>
      <p:pic>
        <p:nvPicPr>
          <p:cNvPr id="1026" name="Picture 2">
            <a:extLst>
              <a:ext uri="{FF2B5EF4-FFF2-40B4-BE49-F238E27FC236}">
                <a16:creationId xmlns:a16="http://schemas.microsoft.com/office/drawing/2014/main" xmlns="" id="{3C460943-18DD-4858-AF16-4DF2A9D37BB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595361" y="3517673"/>
            <a:ext cx="3199884" cy="272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 picture containing cup, table&#10;&#10;Description generated with very high confidence">
            <a:extLst>
              <a:ext uri="{FF2B5EF4-FFF2-40B4-BE49-F238E27FC236}">
                <a16:creationId xmlns:a16="http://schemas.microsoft.com/office/drawing/2014/main" xmlns="" id="{2BA08571-262C-41B0-82AD-C1CE9BCFC3DC}"/>
              </a:ext>
            </a:extLst>
          </p:cNvPr>
          <p:cNvPicPr>
            <a:picLocks noChangeAspect="1"/>
          </p:cNvPicPr>
          <p:nvPr/>
        </p:nvPicPr>
        <p:blipFill>
          <a:blip r:embed="rId4"/>
          <a:stretch>
            <a:fillRect/>
          </a:stretch>
        </p:blipFill>
        <p:spPr>
          <a:xfrm>
            <a:off x="8595361" y="1630524"/>
            <a:ext cx="3199884" cy="1798475"/>
          </a:xfrm>
          <a:prstGeom prst="rect">
            <a:avLst/>
          </a:prstGeom>
        </p:spPr>
      </p:pic>
    </p:spTree>
    <p:extLst>
      <p:ext uri="{BB962C8B-B14F-4D97-AF65-F5344CB8AC3E}">
        <p14:creationId xmlns:p14="http://schemas.microsoft.com/office/powerpoint/2010/main" xmlns="" val="1708306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594360" y="120366"/>
            <a:ext cx="11209017" cy="1185228"/>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19</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5" y="1305594"/>
            <a:ext cx="7182172" cy="5076505"/>
          </a:xfrm>
        </p:spPr>
        <p:txBody>
          <a:bodyPr>
            <a:noAutofit/>
          </a:bodyPr>
          <a:lstStyle/>
          <a:p>
            <a:pPr marL="0" indent="0" eaLnBrk="0" hangingPunct="0">
              <a:buNone/>
            </a:pPr>
            <a:r>
              <a:rPr lang="en-IN" sz="2400" b="1" dirty="0"/>
              <a:t>4. Ring Composting Unit (Unit cost – </a:t>
            </a:r>
            <a:r>
              <a:rPr lang="en-IN" sz="2400" b="1" dirty="0" err="1"/>
              <a:t>Rs</a:t>
            </a:r>
            <a:r>
              <a:rPr lang="en-IN" sz="2400" b="1" dirty="0"/>
              <a:t> 2500/- per set)</a:t>
            </a:r>
          </a:p>
          <a:p>
            <a:pPr marL="0" indent="0" eaLnBrk="0" hangingPunct="0">
              <a:buNone/>
            </a:pPr>
            <a:r>
              <a:rPr lang="en-IN" sz="2400" b="1" u="sng" dirty="0"/>
              <a:t>Specification and Size</a:t>
            </a:r>
            <a:endParaRPr lang="en-IN" sz="2400" dirty="0"/>
          </a:p>
          <a:p>
            <a:pPr lvl="0" eaLnBrk="0" hangingPunct="0"/>
            <a:r>
              <a:rPr lang="en-IN" sz="2400" dirty="0"/>
              <a:t>Circular Ferro-cement cover slab of 0.75m diameter and 2.5cm thick with central circular hole of 0.30m diameter to cover the ring. </a:t>
            </a:r>
          </a:p>
          <a:p>
            <a:pPr lvl="0" eaLnBrk="0" hangingPunct="0"/>
            <a:r>
              <a:rPr lang="en-IN" sz="2400" dirty="0"/>
              <a:t>The hole will have a lid cover which can be removed and refitted back for loading the waste into the ring and closing it tightly after loading the waste.</a:t>
            </a:r>
          </a:p>
          <a:p>
            <a:r>
              <a:rPr lang="en-IN" sz="2400" dirty="0"/>
              <a:t>Option to provide HDPE sheet 15mm thickness in lieu of Ferro- cement slab at the base can also be given in such case the cost can be reduced by Rs.350/-</a:t>
            </a:r>
          </a:p>
        </p:txBody>
      </p:sp>
      <p:pic>
        <p:nvPicPr>
          <p:cNvPr id="5" name="Picture 4">
            <a:extLst>
              <a:ext uri="{FF2B5EF4-FFF2-40B4-BE49-F238E27FC236}">
                <a16:creationId xmlns:a16="http://schemas.microsoft.com/office/drawing/2014/main" xmlns="" id="{4FB7276F-2300-46F5-8807-10F202C408EB}"/>
              </a:ext>
            </a:extLst>
          </p:cNvPr>
          <p:cNvPicPr>
            <a:picLocks noChangeAspect="1"/>
          </p:cNvPicPr>
          <p:nvPr/>
        </p:nvPicPr>
        <p:blipFill>
          <a:blip r:embed="rId3"/>
          <a:stretch>
            <a:fillRect/>
          </a:stretch>
        </p:blipFill>
        <p:spPr>
          <a:xfrm>
            <a:off x="7576097" y="2697699"/>
            <a:ext cx="4241618" cy="2412781"/>
          </a:xfrm>
          <a:prstGeom prst="rect">
            <a:avLst/>
          </a:prstGeom>
        </p:spPr>
      </p:pic>
    </p:spTree>
    <p:extLst>
      <p:ext uri="{BB962C8B-B14F-4D97-AF65-F5344CB8AC3E}">
        <p14:creationId xmlns:p14="http://schemas.microsoft.com/office/powerpoint/2010/main" xmlns="" val="2505971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14679" y="298133"/>
            <a:ext cx="11209017" cy="1185228"/>
          </a:xfrm>
          <a:solidFill>
            <a:schemeClr val="accent6"/>
          </a:solidFill>
        </p:spPr>
        <p:txBody>
          <a:bodyPr>
            <a:normAutofit fontScale="90000"/>
          </a:bodyPr>
          <a:lstStyle/>
          <a:p>
            <a:pPr algn="ctr"/>
            <a:r>
              <a:rPr lang="en-IN" sz="4000" dirty="0">
                <a:solidFill>
                  <a:schemeClr val="bg1"/>
                </a:solidFill>
                <a:latin typeface="+mn-lt"/>
              </a:rPr>
              <a:t>Decentralized system of Waste Management</a:t>
            </a:r>
            <a:r>
              <a:rPr lang="en-IN" dirty="0">
                <a:solidFill>
                  <a:schemeClr val="bg1"/>
                </a:solidFill>
                <a:latin typeface="+mn-lt"/>
              </a:rPr>
              <a:t/>
            </a:r>
            <a:br>
              <a:rPr lang="en-IN" dirty="0">
                <a:solidFill>
                  <a:schemeClr val="bg1"/>
                </a:solidFill>
                <a:latin typeface="+mn-lt"/>
              </a:rPr>
            </a:br>
            <a:r>
              <a:rPr lang="en-IN" dirty="0">
                <a:solidFill>
                  <a:schemeClr val="bg1"/>
                </a:solidFill>
                <a:latin typeface="+mn-lt"/>
              </a:rPr>
              <a:t> </a:t>
            </a:r>
            <a:r>
              <a:rPr lang="en-IN" sz="2700" dirty="0">
                <a:solidFill>
                  <a:schemeClr val="bg1"/>
                </a:solidFill>
                <a:latin typeface="+mn-lt"/>
              </a:rPr>
              <a:t>Managing bio degradable (organic) waste </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2</a:t>
            </a:fld>
            <a:endParaRPr lang="en-US" dirty="0"/>
          </a:p>
        </p:txBody>
      </p:sp>
      <p:graphicFrame>
        <p:nvGraphicFramePr>
          <p:cNvPr id="17" name="Diagram 16">
            <a:extLst>
              <a:ext uri="{FF2B5EF4-FFF2-40B4-BE49-F238E27FC236}">
                <a16:creationId xmlns:a16="http://schemas.microsoft.com/office/drawing/2014/main" xmlns="" id="{C77FF428-606E-4F56-ABED-D4D553D2701B}"/>
              </a:ext>
            </a:extLst>
          </p:cNvPr>
          <p:cNvGraphicFramePr/>
          <p:nvPr>
            <p:extLst>
              <p:ext uri="{D42A27DB-BD31-4B8C-83A1-F6EECF244321}">
                <p14:modId xmlns:p14="http://schemas.microsoft.com/office/powerpoint/2010/main" xmlns="" val="878649016"/>
              </p:ext>
            </p:extLst>
          </p:nvPr>
        </p:nvGraphicFramePr>
        <p:xfrm>
          <a:off x="2113278" y="1676400"/>
          <a:ext cx="7376161" cy="4482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xmlns="" id="{2CDFB5B0-B728-463B-A47C-EF71D4D69336}"/>
              </a:ext>
            </a:extLst>
          </p:cNvPr>
          <p:cNvPicPr>
            <a:picLocks noChangeAspect="1" noChangeArrowheads="1"/>
          </p:cNvPicPr>
          <p:nvPr/>
        </p:nvPicPr>
        <p:blipFill>
          <a:blip r:embed="rId7" cstate="print"/>
          <a:srcRect/>
          <a:stretch>
            <a:fillRect/>
          </a:stretch>
        </p:blipFill>
        <p:spPr bwMode="auto">
          <a:xfrm>
            <a:off x="5908848" y="4384040"/>
            <a:ext cx="941780" cy="1244600"/>
          </a:xfrm>
          <a:prstGeom prst="rect">
            <a:avLst/>
          </a:prstGeom>
          <a:noFill/>
          <a:ln w="9525">
            <a:noFill/>
            <a:miter lim="800000"/>
            <a:headEnd/>
            <a:tailEnd/>
          </a:ln>
          <a:effectLst/>
        </p:spPr>
      </p:pic>
    </p:spTree>
    <p:extLst>
      <p:ext uri="{BB962C8B-B14F-4D97-AF65-F5344CB8AC3E}">
        <p14:creationId xmlns:p14="http://schemas.microsoft.com/office/powerpoint/2010/main" xmlns="" val="2769567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594360" y="120366"/>
            <a:ext cx="11209017" cy="915954"/>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20</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5" y="1036320"/>
            <a:ext cx="7182172" cy="5345779"/>
          </a:xfrm>
        </p:spPr>
        <p:txBody>
          <a:bodyPr>
            <a:noAutofit/>
          </a:bodyPr>
          <a:lstStyle/>
          <a:p>
            <a:pPr marL="0" indent="0" eaLnBrk="0" hangingPunct="0">
              <a:buNone/>
            </a:pPr>
            <a:r>
              <a:rPr lang="en-IN" sz="2400" b="1" dirty="0"/>
              <a:t>4. Ring Composting Unit (Unit cost – </a:t>
            </a:r>
            <a:r>
              <a:rPr lang="en-IN" sz="2400" b="1" dirty="0" err="1"/>
              <a:t>Rs</a:t>
            </a:r>
            <a:r>
              <a:rPr lang="en-IN" sz="2400" b="1" dirty="0"/>
              <a:t> 2500/- per set)</a:t>
            </a:r>
          </a:p>
          <a:p>
            <a:pPr marL="0" indent="0" eaLnBrk="0" hangingPunct="0">
              <a:buNone/>
            </a:pPr>
            <a:r>
              <a:rPr lang="en-IN" sz="2400" b="1" u="sng" dirty="0"/>
              <a:t>Infrastructure Requirements</a:t>
            </a:r>
            <a:endParaRPr lang="en-IN" sz="2400" dirty="0"/>
          </a:p>
          <a:p>
            <a:pPr lvl="0" eaLnBrk="0" hangingPunct="0"/>
            <a:r>
              <a:rPr lang="en-IN" sz="2400" dirty="0"/>
              <a:t>Two sets of circular Ferro-cement ring resting on circular Ferro cement slabs and covered by another circular Ferro cement slab with provision for loading the waste from the top and removing the Compost from the bottom, when ready.</a:t>
            </a:r>
          </a:p>
          <a:p>
            <a:pPr lvl="0" eaLnBrk="0" hangingPunct="0"/>
            <a:r>
              <a:rPr lang="en-IN" sz="2400" dirty="0"/>
              <a:t>Base layer with cow-dung (5kg) powder.</a:t>
            </a:r>
          </a:p>
          <a:p>
            <a:r>
              <a:rPr lang="en-IN" sz="2400" dirty="0"/>
              <a:t>Surgical hand gloves for handling waste &amp; manure.</a:t>
            </a:r>
          </a:p>
        </p:txBody>
      </p:sp>
      <p:pic>
        <p:nvPicPr>
          <p:cNvPr id="10" name="Picture 9" descr="A picture containing cup, table&#10;&#10;Description generated with very high confidence">
            <a:extLst>
              <a:ext uri="{FF2B5EF4-FFF2-40B4-BE49-F238E27FC236}">
                <a16:creationId xmlns:a16="http://schemas.microsoft.com/office/drawing/2014/main" xmlns="" id="{A0BFBF1C-EF49-4D41-BAD5-01B93A9BDE33}"/>
              </a:ext>
            </a:extLst>
          </p:cNvPr>
          <p:cNvPicPr>
            <a:picLocks noChangeAspect="1"/>
          </p:cNvPicPr>
          <p:nvPr/>
        </p:nvPicPr>
        <p:blipFill>
          <a:blip r:embed="rId3"/>
          <a:stretch>
            <a:fillRect/>
          </a:stretch>
        </p:blipFill>
        <p:spPr>
          <a:xfrm>
            <a:off x="7527927" y="2062480"/>
            <a:ext cx="4392682" cy="2468880"/>
          </a:xfrm>
          <a:prstGeom prst="rect">
            <a:avLst/>
          </a:prstGeom>
        </p:spPr>
      </p:pic>
    </p:spTree>
    <p:extLst>
      <p:ext uri="{BB962C8B-B14F-4D97-AF65-F5344CB8AC3E}">
        <p14:creationId xmlns:p14="http://schemas.microsoft.com/office/powerpoint/2010/main" xmlns="" val="764410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594360" y="120366"/>
            <a:ext cx="11209017" cy="915954"/>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21</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4" y="1036320"/>
            <a:ext cx="10881045" cy="5345779"/>
          </a:xfrm>
        </p:spPr>
        <p:txBody>
          <a:bodyPr>
            <a:noAutofit/>
          </a:bodyPr>
          <a:lstStyle/>
          <a:p>
            <a:pPr marL="0" indent="0" eaLnBrk="0" hangingPunct="0">
              <a:buNone/>
            </a:pPr>
            <a:r>
              <a:rPr lang="en-IN" sz="2400" b="1" dirty="0"/>
              <a:t>4. Ring Composting Unit (Unit cost – </a:t>
            </a:r>
            <a:r>
              <a:rPr lang="en-IN" sz="2400" b="1" dirty="0" err="1"/>
              <a:t>Rs</a:t>
            </a:r>
            <a:r>
              <a:rPr lang="en-IN" sz="2400" b="1" dirty="0"/>
              <a:t> 2500/- per set)</a:t>
            </a:r>
          </a:p>
          <a:p>
            <a:pPr marL="0" indent="0" eaLnBrk="0" hangingPunct="0">
              <a:buNone/>
            </a:pPr>
            <a:r>
              <a:rPr lang="en-IN" sz="2400" b="1" u="sng" dirty="0"/>
              <a:t>Operation &amp; Maintenance Protocols</a:t>
            </a:r>
            <a:endParaRPr lang="en-IN" sz="2400" dirty="0"/>
          </a:p>
          <a:p>
            <a:pPr lvl="0" eaLnBrk="0" hangingPunct="0"/>
            <a:r>
              <a:rPr lang="en-IN" sz="2400" dirty="0"/>
              <a:t>First apply a base layer with cow-dung (5kg) powder in the ring.</a:t>
            </a:r>
          </a:p>
          <a:p>
            <a:pPr lvl="0" eaLnBrk="0" hangingPunct="0"/>
            <a:r>
              <a:rPr lang="en-IN" sz="2400" dirty="0"/>
              <a:t>Chop the waste to size less than 5cm before placing in the Basin.</a:t>
            </a:r>
          </a:p>
          <a:p>
            <a:pPr lvl="0" eaLnBrk="0" hangingPunct="0"/>
            <a:r>
              <a:rPr lang="en-IN" sz="2400" dirty="0"/>
              <a:t>Remove the top central lid cover of the ring and drop the waste inside the ring.</a:t>
            </a:r>
          </a:p>
          <a:p>
            <a:pPr lvl="0" eaLnBrk="0" hangingPunct="0"/>
            <a:r>
              <a:rPr lang="en-IN" sz="2400" dirty="0"/>
              <a:t>Spread the waste evenly in within the ring.</a:t>
            </a:r>
          </a:p>
          <a:p>
            <a:pPr lvl="0" eaLnBrk="0" hangingPunct="0"/>
            <a:r>
              <a:rPr lang="en-IN" sz="2400" dirty="0"/>
              <a:t>Use first ring for the first 90 days and then use the second ring after the first ring is filled.</a:t>
            </a:r>
          </a:p>
          <a:p>
            <a:pPr lvl="0" eaLnBrk="0" hangingPunct="0"/>
            <a:r>
              <a:rPr lang="en-IN" sz="2400" dirty="0"/>
              <a:t>After 175 days, compost from the first ring can be emptied from the side opening and the ring can be used for further waste feeding.</a:t>
            </a:r>
          </a:p>
          <a:p>
            <a:r>
              <a:rPr lang="en-IN" sz="2400" dirty="0"/>
              <a:t>Renew the base layer annually</a:t>
            </a:r>
          </a:p>
        </p:txBody>
      </p:sp>
    </p:spTree>
    <p:extLst>
      <p:ext uri="{BB962C8B-B14F-4D97-AF65-F5344CB8AC3E}">
        <p14:creationId xmlns:p14="http://schemas.microsoft.com/office/powerpoint/2010/main" xmlns="" val="3049550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594360" y="120366"/>
            <a:ext cx="11209017" cy="915954"/>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22</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5" y="1036320"/>
            <a:ext cx="7182172" cy="5345779"/>
          </a:xfrm>
        </p:spPr>
        <p:txBody>
          <a:bodyPr>
            <a:noAutofit/>
          </a:bodyPr>
          <a:lstStyle/>
          <a:p>
            <a:pPr marL="0" indent="0" eaLnBrk="0" hangingPunct="0">
              <a:buNone/>
            </a:pPr>
            <a:r>
              <a:rPr lang="en-IN" sz="2400" b="1" dirty="0"/>
              <a:t>4. Ring Composting Unit (Unit cost – </a:t>
            </a:r>
            <a:r>
              <a:rPr lang="en-IN" sz="2400" b="1" dirty="0" err="1"/>
              <a:t>Rs</a:t>
            </a:r>
            <a:r>
              <a:rPr lang="en-IN" sz="2400" b="1" dirty="0"/>
              <a:t> 2500/- per set)</a:t>
            </a:r>
          </a:p>
          <a:p>
            <a:pPr marL="0" indent="0" eaLnBrk="0" hangingPunct="0">
              <a:buNone/>
            </a:pPr>
            <a:r>
              <a:rPr lang="en-IN" sz="2400" b="1" u="sng" dirty="0"/>
              <a:t>Pros &amp; Cons</a:t>
            </a:r>
            <a:endParaRPr lang="en-IN" sz="2400" dirty="0"/>
          </a:p>
          <a:p>
            <a:pPr lvl="0" eaLnBrk="0" hangingPunct="0">
              <a:buFont typeface="Wingdings" panose="05000000000000000000" pitchFamily="2" charset="2"/>
              <a:buChar char="ü"/>
            </a:pPr>
            <a:r>
              <a:rPr lang="en-IN" dirty="0"/>
              <a:t>Suitable for household and institutions.</a:t>
            </a:r>
          </a:p>
          <a:p>
            <a:pPr>
              <a:buFont typeface="Calibri" panose="020F0502020204030204" pitchFamily="34" charset="0"/>
              <a:buChar char="×"/>
            </a:pPr>
            <a:r>
              <a:rPr lang="en-IN" dirty="0"/>
              <a:t>Water may enter during flood and heavy rains.</a:t>
            </a:r>
            <a:r>
              <a:rPr lang="en-IN" sz="2400" dirty="0"/>
              <a:t>.</a:t>
            </a:r>
          </a:p>
        </p:txBody>
      </p:sp>
      <p:pic>
        <p:nvPicPr>
          <p:cNvPr id="2052" name="Picture 4">
            <a:extLst>
              <a:ext uri="{FF2B5EF4-FFF2-40B4-BE49-F238E27FC236}">
                <a16:creationId xmlns:a16="http://schemas.microsoft.com/office/drawing/2014/main" xmlns="" id="{B0C24407-ED19-443B-AE2B-6C23B9DA51C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90156" y="1817632"/>
            <a:ext cx="4331942" cy="2082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5">
            <a:extLst>
              <a:ext uri="{FF2B5EF4-FFF2-40B4-BE49-F238E27FC236}">
                <a16:creationId xmlns:a16="http://schemas.microsoft.com/office/drawing/2014/main" xmlns="" id="{E138FF21-1CD1-4092-B491-357006630F98}"/>
              </a:ext>
            </a:extLst>
          </p:cNvPr>
          <p:cNvSpPr>
            <a:spLocks noChangeArrowheads="1"/>
          </p:cNvSpPr>
          <p:nvPr/>
        </p:nvSpPr>
        <p:spPr bwMode="auto">
          <a:xfrm>
            <a:off x="1300480" y="1788049"/>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13" name="Freeform 14">
            <a:extLst>
              <a:ext uri="{FF2B5EF4-FFF2-40B4-BE49-F238E27FC236}">
                <a16:creationId xmlns:a16="http://schemas.microsoft.com/office/drawing/2014/main" xmlns="" id="{15CFE02D-A9B7-45C2-8BB7-A4D16BD80F73}"/>
              </a:ext>
            </a:extLst>
          </p:cNvPr>
          <p:cNvSpPr>
            <a:spLocks/>
          </p:cNvSpPr>
          <p:nvPr/>
        </p:nvSpPr>
        <p:spPr bwMode="auto">
          <a:xfrm>
            <a:off x="5745163" y="1798846"/>
            <a:ext cx="12701" cy="1847531"/>
          </a:xfrm>
          <a:custGeom>
            <a:avLst/>
            <a:gdLst>
              <a:gd name="T0" fmla="*/ 0 w 20"/>
              <a:gd name="T1" fmla="*/ 2908 h 2909"/>
              <a:gd name="T2" fmla="*/ 1 w 20"/>
              <a:gd name="T3" fmla="*/ 2908 h 2909"/>
              <a:gd name="T4" fmla="*/ 1 w 20"/>
              <a:gd name="T5" fmla="*/ 0 h 2909"/>
              <a:gd name="T6" fmla="*/ 0 w 20"/>
              <a:gd name="T7" fmla="*/ 0 h 2909"/>
              <a:gd name="T8" fmla="*/ 0 w 20"/>
              <a:gd name="T9" fmla="*/ 2908 h 2909"/>
            </a:gdLst>
            <a:ahLst/>
            <a:cxnLst>
              <a:cxn ang="0">
                <a:pos x="T0" y="T1"/>
              </a:cxn>
              <a:cxn ang="0">
                <a:pos x="T2" y="T3"/>
              </a:cxn>
              <a:cxn ang="0">
                <a:pos x="T4" y="T5"/>
              </a:cxn>
              <a:cxn ang="0">
                <a:pos x="T6" y="T7"/>
              </a:cxn>
              <a:cxn ang="0">
                <a:pos x="T8" y="T9"/>
              </a:cxn>
            </a:cxnLst>
            <a:rect l="0" t="0" r="r" b="b"/>
            <a:pathLst>
              <a:path w="20" h="2909">
                <a:moveTo>
                  <a:pt x="0" y="2908"/>
                </a:moveTo>
                <a:lnTo>
                  <a:pt x="1" y="2908"/>
                </a:lnTo>
                <a:lnTo>
                  <a:pt x="1" y="0"/>
                </a:lnTo>
                <a:lnTo>
                  <a:pt x="0" y="0"/>
                </a:lnTo>
                <a:lnTo>
                  <a:pt x="0" y="2908"/>
                </a:lnTo>
                <a:close/>
              </a:path>
            </a:pathLst>
          </a:custGeom>
          <a:solidFill>
            <a:srgbClr val="000000">
              <a:alpha val="3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pic>
        <p:nvPicPr>
          <p:cNvPr id="22" name="Picture 11">
            <a:extLst>
              <a:ext uri="{FF2B5EF4-FFF2-40B4-BE49-F238E27FC236}">
                <a16:creationId xmlns:a16="http://schemas.microsoft.com/office/drawing/2014/main" xmlns="" id="{35AD3548-0248-47F6-A8CD-BCF118E392E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915354" y="3900129"/>
            <a:ext cx="2006744" cy="1765602"/>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8">
            <a:extLst>
              <a:ext uri="{FF2B5EF4-FFF2-40B4-BE49-F238E27FC236}">
                <a16:creationId xmlns:a16="http://schemas.microsoft.com/office/drawing/2014/main" xmlns="" id="{037CB79A-D556-4D7F-836B-2A6201CB7FE1}"/>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590156" y="3900129"/>
            <a:ext cx="2235360" cy="17656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60977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0"/>
            <a:ext cx="11209017" cy="1185228"/>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23</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4" y="1278318"/>
            <a:ext cx="8310565" cy="5103781"/>
          </a:xfrm>
        </p:spPr>
        <p:txBody>
          <a:bodyPr>
            <a:noAutofit/>
          </a:bodyPr>
          <a:lstStyle/>
          <a:p>
            <a:pPr marL="0" indent="0" eaLnBrk="0" hangingPunct="0">
              <a:buNone/>
            </a:pPr>
            <a:r>
              <a:rPr lang="en-IN" sz="2400" b="1" dirty="0"/>
              <a:t>5. Kitchen bin composting unit (Unit cost – </a:t>
            </a:r>
            <a:r>
              <a:rPr lang="en-IN" sz="2400" b="1" dirty="0" err="1"/>
              <a:t>Rs</a:t>
            </a:r>
            <a:r>
              <a:rPr lang="en-IN" sz="2400" b="1" dirty="0"/>
              <a:t> 410/-)</a:t>
            </a:r>
          </a:p>
          <a:p>
            <a:pPr marL="0" indent="0" eaLnBrk="0" hangingPunct="0">
              <a:buNone/>
            </a:pPr>
            <a:r>
              <a:rPr lang="en-IN" sz="2400" b="1" u="sng" dirty="0"/>
              <a:t>Specification and Size</a:t>
            </a:r>
            <a:endParaRPr lang="en-IN" sz="2400" dirty="0"/>
          </a:p>
          <a:p>
            <a:pPr lvl="0" eaLnBrk="0" hangingPunct="0"/>
            <a:r>
              <a:rPr lang="en-IN" sz="2400" dirty="0"/>
              <a:t>25 litre plastic bin with lid – 1 Nos.</a:t>
            </a:r>
          </a:p>
          <a:p>
            <a:r>
              <a:rPr lang="en-IN" sz="2400" dirty="0"/>
              <a:t>Grow bag – 3 Nos</a:t>
            </a:r>
          </a:p>
          <a:p>
            <a:r>
              <a:rPr lang="en-IN" sz="2400" dirty="0"/>
              <a:t>Capacity – 2 Kg/day</a:t>
            </a:r>
          </a:p>
          <a:p>
            <a:pPr marL="0" indent="0" eaLnBrk="0" hangingPunct="0">
              <a:buNone/>
            </a:pPr>
            <a:r>
              <a:rPr lang="en-IN" sz="2400" b="1" u="sng" dirty="0"/>
              <a:t>Infrastructure Requirements</a:t>
            </a:r>
            <a:endParaRPr lang="en-IN" sz="2400" dirty="0"/>
          </a:p>
          <a:p>
            <a:pPr lvl="0" eaLnBrk="0" hangingPunct="0"/>
            <a:r>
              <a:rPr lang="en-IN" sz="2400" dirty="0"/>
              <a:t>Trowel small size</a:t>
            </a:r>
          </a:p>
          <a:p>
            <a:r>
              <a:rPr lang="en-IN" sz="2400" dirty="0"/>
              <a:t>Small fork</a:t>
            </a:r>
          </a:p>
        </p:txBody>
      </p:sp>
      <p:pic>
        <p:nvPicPr>
          <p:cNvPr id="10" name="Picture 2">
            <a:extLst>
              <a:ext uri="{FF2B5EF4-FFF2-40B4-BE49-F238E27FC236}">
                <a16:creationId xmlns:a16="http://schemas.microsoft.com/office/drawing/2014/main" xmlns="" id="{1CB372FF-CDA2-4F52-BE23-1ACED0C87EED}"/>
              </a:ext>
            </a:extLst>
          </p:cNvPr>
          <p:cNvPicPr>
            <a:picLocks noChangeAspect="1" noChangeArrowheads="1"/>
          </p:cNvPicPr>
          <p:nvPr/>
        </p:nvPicPr>
        <p:blipFill>
          <a:blip r:embed="rId3"/>
          <a:srcRect/>
          <a:stretch>
            <a:fillRect/>
          </a:stretch>
        </p:blipFill>
        <p:spPr bwMode="auto">
          <a:xfrm>
            <a:off x="8064634" y="1397924"/>
            <a:ext cx="2371312" cy="2787996"/>
          </a:xfrm>
          <a:prstGeom prst="rect">
            <a:avLst/>
          </a:prstGeom>
          <a:noFill/>
          <a:ln w="9525">
            <a:noFill/>
            <a:miter lim="800000"/>
            <a:headEnd/>
            <a:tailEnd/>
          </a:ln>
          <a:effectLst/>
        </p:spPr>
      </p:pic>
      <p:pic>
        <p:nvPicPr>
          <p:cNvPr id="11" name="Content Placeholder 4" descr="Kitchen Bin (1).jpg">
            <a:extLst>
              <a:ext uri="{FF2B5EF4-FFF2-40B4-BE49-F238E27FC236}">
                <a16:creationId xmlns:a16="http://schemas.microsoft.com/office/drawing/2014/main" xmlns="" id="{5CB98839-A8CA-4814-B617-198EB9744553}"/>
              </a:ext>
            </a:extLst>
          </p:cNvPr>
          <p:cNvPicPr>
            <a:picLocks noChangeAspect="1"/>
          </p:cNvPicPr>
          <p:nvPr/>
        </p:nvPicPr>
        <p:blipFill>
          <a:blip r:embed="rId4" cstate="print"/>
          <a:stretch>
            <a:fillRect/>
          </a:stretch>
        </p:blipFill>
        <p:spPr>
          <a:xfrm>
            <a:off x="10082247" y="3894882"/>
            <a:ext cx="1741449" cy="2321932"/>
          </a:xfrm>
          <a:prstGeom prst="rect">
            <a:avLst/>
          </a:prstGeom>
        </p:spPr>
      </p:pic>
    </p:spTree>
    <p:extLst>
      <p:ext uri="{BB962C8B-B14F-4D97-AF65-F5344CB8AC3E}">
        <p14:creationId xmlns:p14="http://schemas.microsoft.com/office/powerpoint/2010/main" xmlns="" val="837885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0"/>
            <a:ext cx="11209017" cy="829693"/>
          </a:xfrm>
          <a:solidFill>
            <a:schemeClr val="accent6"/>
          </a:solidFill>
        </p:spPr>
        <p:txBody>
          <a:bodyPr>
            <a:normAutofit fontScale="90000"/>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24</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4" y="922784"/>
            <a:ext cx="11203622" cy="5459316"/>
          </a:xfrm>
        </p:spPr>
        <p:txBody>
          <a:bodyPr>
            <a:noAutofit/>
          </a:bodyPr>
          <a:lstStyle/>
          <a:p>
            <a:pPr marL="0" indent="0" eaLnBrk="0" hangingPunct="0">
              <a:buNone/>
            </a:pPr>
            <a:r>
              <a:rPr lang="en-IN" sz="2400" b="1" dirty="0"/>
              <a:t>5. Kitchen bin composting unit (Unit cost – </a:t>
            </a:r>
            <a:r>
              <a:rPr lang="en-IN" sz="2400" b="1" dirty="0" err="1"/>
              <a:t>Rs</a:t>
            </a:r>
            <a:r>
              <a:rPr lang="en-IN" sz="2400" b="1" dirty="0"/>
              <a:t> 410/-)</a:t>
            </a:r>
          </a:p>
          <a:p>
            <a:pPr marL="0" indent="0" eaLnBrk="0" hangingPunct="0">
              <a:buNone/>
            </a:pPr>
            <a:r>
              <a:rPr lang="en-IN" sz="2400" b="1" u="sng" dirty="0"/>
              <a:t>Operation &amp; Maintenance Protocols</a:t>
            </a:r>
            <a:endParaRPr lang="en-IN" sz="2400" dirty="0"/>
          </a:p>
          <a:p>
            <a:pPr lvl="0" eaLnBrk="0" hangingPunct="0"/>
            <a:r>
              <a:rPr lang="en-IN" sz="2000" dirty="0"/>
              <a:t>Place the plastic bag inside the bucket</a:t>
            </a:r>
          </a:p>
          <a:p>
            <a:pPr lvl="0" eaLnBrk="0" hangingPunct="0"/>
            <a:r>
              <a:rPr lang="en-IN" sz="2000" dirty="0"/>
              <a:t>Spread starter material in 1 inch thick layer over the bio-platform (either prepared bio- compost or saw dust treated with bio-culture be used as starter material. Mix saw dust with diluted bio-culture (bio-culture water ratio 1:50) and keep it in a sack bag duly tied.</a:t>
            </a:r>
          </a:p>
          <a:p>
            <a:pPr lvl="0" eaLnBrk="0" hangingPunct="0"/>
            <a:r>
              <a:rPr lang="en-IN" sz="2000" dirty="0"/>
              <a:t> After two days, saw dust mixture becomes hot by the activities of the bacteria. This hot mixture can be used as the starter.</a:t>
            </a:r>
          </a:p>
          <a:p>
            <a:pPr lvl="0" eaLnBrk="0" hangingPunct="0"/>
            <a:r>
              <a:rPr lang="en-IN" sz="2000" dirty="0"/>
              <a:t>Spread the shredded waste over the starter layer</a:t>
            </a:r>
          </a:p>
          <a:p>
            <a:pPr lvl="0" eaLnBrk="0" hangingPunct="0"/>
            <a:r>
              <a:rPr lang="en-IN" sz="2000" dirty="0"/>
              <a:t>Spray diluted bio-culture mixture over the waste. After third day, use the fork to mix the contents of old layer and new layer.</a:t>
            </a:r>
          </a:p>
          <a:p>
            <a:pPr lvl="0" eaLnBrk="0" hangingPunct="0"/>
            <a:r>
              <a:rPr lang="en-IN" sz="2000" dirty="0"/>
              <a:t>Repeat the procedure till the bin is filled.</a:t>
            </a:r>
          </a:p>
          <a:p>
            <a:pPr lvl="0" eaLnBrk="0" hangingPunct="0"/>
            <a:r>
              <a:rPr lang="en-IN" sz="2000" dirty="0"/>
              <a:t>Tie the grow bag and remove it and store it.</a:t>
            </a:r>
          </a:p>
          <a:p>
            <a:pPr lvl="0" eaLnBrk="0" hangingPunct="0"/>
            <a:r>
              <a:rPr lang="en-IN" sz="2000" dirty="0"/>
              <a:t>Keep the second grow bag inside the bin and continue the process.</a:t>
            </a:r>
          </a:p>
          <a:p>
            <a:pPr marL="0" lvl="0" indent="0" eaLnBrk="0" hangingPunct="0">
              <a:buNone/>
            </a:pPr>
            <a:endParaRPr lang="en-IN" sz="2000" dirty="0"/>
          </a:p>
        </p:txBody>
      </p:sp>
    </p:spTree>
    <p:extLst>
      <p:ext uri="{BB962C8B-B14F-4D97-AF65-F5344CB8AC3E}">
        <p14:creationId xmlns:p14="http://schemas.microsoft.com/office/powerpoint/2010/main" xmlns="" val="3608458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0"/>
            <a:ext cx="11209017" cy="1185228"/>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25</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4" y="1278318"/>
            <a:ext cx="11203622" cy="5103781"/>
          </a:xfrm>
        </p:spPr>
        <p:txBody>
          <a:bodyPr>
            <a:noAutofit/>
          </a:bodyPr>
          <a:lstStyle/>
          <a:p>
            <a:pPr marL="0" indent="0" eaLnBrk="0" hangingPunct="0">
              <a:buNone/>
            </a:pPr>
            <a:r>
              <a:rPr lang="en-IN" sz="2400" b="1" dirty="0"/>
              <a:t>5. Kitchen bin composting unit (Unit cost – </a:t>
            </a:r>
            <a:r>
              <a:rPr lang="en-IN" sz="2400" b="1" dirty="0" err="1"/>
              <a:t>Rs</a:t>
            </a:r>
            <a:r>
              <a:rPr lang="en-IN" sz="2400" b="1" dirty="0"/>
              <a:t> 410/-)</a:t>
            </a:r>
          </a:p>
          <a:p>
            <a:pPr marL="0" indent="0" eaLnBrk="0" hangingPunct="0">
              <a:buNone/>
            </a:pPr>
            <a:r>
              <a:rPr lang="en-IN" sz="2400" b="1" u="sng" dirty="0"/>
              <a:t>Operation &amp; Maintenance Protocols</a:t>
            </a:r>
            <a:endParaRPr lang="en-IN" sz="2400" dirty="0"/>
          </a:p>
          <a:p>
            <a:r>
              <a:rPr lang="en-IN" sz="2400" dirty="0"/>
              <a:t>Once the second bag is filled, remove it and store it.</a:t>
            </a:r>
          </a:p>
          <a:p>
            <a:r>
              <a:rPr lang="en-IN" sz="2400" dirty="0"/>
              <a:t> Open the first grow bag and remove the contents and start using it again.</a:t>
            </a:r>
          </a:p>
          <a:p>
            <a:r>
              <a:rPr lang="en-IN" sz="2400" dirty="0"/>
              <a:t> If the waste quantity is more than 2kg/day increase the number of grow bags to give at least 20 days of storing time for filled grow bag.</a:t>
            </a:r>
          </a:p>
          <a:p>
            <a:pPr marL="0" indent="0">
              <a:buNone/>
            </a:pPr>
            <a:r>
              <a:rPr lang="en-IN" sz="2400" b="1" u="sng" dirty="0"/>
              <a:t>Pros &amp; Cons</a:t>
            </a:r>
          </a:p>
          <a:p>
            <a:pPr lvl="0" eaLnBrk="0" hangingPunct="0">
              <a:buFont typeface="Wingdings" panose="05000000000000000000" pitchFamily="2" charset="2"/>
              <a:buChar char="ü"/>
            </a:pPr>
            <a:r>
              <a:rPr lang="en-IN" sz="2400" dirty="0"/>
              <a:t>Compatible – requires less space, Can be kept in kitchen, suitable for small families generating </a:t>
            </a:r>
            <a:r>
              <a:rPr lang="en-IN" sz="2400" dirty="0" err="1"/>
              <a:t>upto</a:t>
            </a:r>
            <a:r>
              <a:rPr lang="en-IN" sz="2400" dirty="0"/>
              <a:t> 2kg waste per day, easy to maintain.</a:t>
            </a:r>
          </a:p>
          <a:p>
            <a:pPr>
              <a:buSzPct val="110000"/>
              <a:buFont typeface="Calibri" panose="020F0502020204030204" pitchFamily="34" charset="0"/>
              <a:buChar char="×"/>
            </a:pPr>
            <a:r>
              <a:rPr lang="en-IN" sz="2400" dirty="0"/>
              <a:t>Should be kept away from rodent attack.</a:t>
            </a:r>
          </a:p>
          <a:p>
            <a:endParaRPr lang="en-IN" sz="2400" dirty="0"/>
          </a:p>
        </p:txBody>
      </p:sp>
    </p:spTree>
    <p:extLst>
      <p:ext uri="{BB962C8B-B14F-4D97-AF65-F5344CB8AC3E}">
        <p14:creationId xmlns:p14="http://schemas.microsoft.com/office/powerpoint/2010/main" xmlns="" val="734603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0"/>
            <a:ext cx="11209017" cy="1185228"/>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26</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4" y="1278318"/>
            <a:ext cx="8310565" cy="5103781"/>
          </a:xfrm>
        </p:spPr>
        <p:txBody>
          <a:bodyPr>
            <a:noAutofit/>
          </a:bodyPr>
          <a:lstStyle/>
          <a:p>
            <a:pPr marL="0" indent="0" eaLnBrk="0" hangingPunct="0">
              <a:buNone/>
            </a:pPr>
            <a:r>
              <a:rPr lang="en-IN" sz="2400" b="1" dirty="0"/>
              <a:t>6. Portable household </a:t>
            </a:r>
            <a:r>
              <a:rPr lang="en-IN" sz="2400" b="1" dirty="0" err="1"/>
              <a:t>biobin</a:t>
            </a:r>
            <a:r>
              <a:rPr lang="en-IN" sz="2400" b="1" dirty="0"/>
              <a:t> unit (Unit cost – </a:t>
            </a:r>
            <a:r>
              <a:rPr lang="en-IN" sz="2400" b="1" dirty="0" err="1"/>
              <a:t>Rs</a:t>
            </a:r>
            <a:r>
              <a:rPr lang="en-IN" sz="2400" b="1" dirty="0"/>
              <a:t> 2200/-) per set</a:t>
            </a:r>
          </a:p>
          <a:p>
            <a:pPr marL="0" indent="0" eaLnBrk="0" hangingPunct="0">
              <a:buNone/>
            </a:pPr>
            <a:r>
              <a:rPr lang="en-IN" sz="2400" b="1" u="sng" dirty="0"/>
              <a:t>Specification and Size</a:t>
            </a:r>
            <a:endParaRPr lang="en-IN" sz="2400" dirty="0"/>
          </a:p>
          <a:p>
            <a:pPr lvl="0" eaLnBrk="0" hangingPunct="0"/>
            <a:r>
              <a:rPr lang="en-IN" sz="2400" dirty="0" err="1"/>
              <a:t>Biobins</a:t>
            </a:r>
            <a:r>
              <a:rPr lang="en-IN" sz="2400" dirty="0"/>
              <a:t> are made of HDPE sheets 35 kg capacity</a:t>
            </a:r>
          </a:p>
          <a:p>
            <a:r>
              <a:rPr lang="en-IN" sz="2400" dirty="0"/>
              <a:t>3 Components – bottom tray to collect </a:t>
            </a:r>
            <a:r>
              <a:rPr lang="en-IN" sz="2400" dirty="0" err="1"/>
              <a:t>leachate,main</a:t>
            </a:r>
            <a:r>
              <a:rPr lang="en-IN" sz="2400" dirty="0"/>
              <a:t> bin compartment for composting, top cover</a:t>
            </a:r>
          </a:p>
          <a:p>
            <a:r>
              <a:rPr lang="en-IN" sz="2400" dirty="0"/>
              <a:t>Capacity – 2 Kg/day</a:t>
            </a:r>
          </a:p>
          <a:p>
            <a:pPr marL="0" indent="0" eaLnBrk="0" hangingPunct="0">
              <a:buNone/>
            </a:pPr>
            <a:r>
              <a:rPr lang="en-IN" sz="2400" b="1" u="sng" dirty="0"/>
              <a:t>Infrastructure Requirements</a:t>
            </a:r>
            <a:endParaRPr lang="en-IN" sz="2400" dirty="0"/>
          </a:p>
          <a:p>
            <a:pPr lvl="0" eaLnBrk="0" hangingPunct="0"/>
            <a:r>
              <a:rPr lang="en-IN" sz="2400" dirty="0"/>
              <a:t>Portable </a:t>
            </a:r>
            <a:r>
              <a:rPr lang="en-IN" sz="2400" dirty="0" err="1"/>
              <a:t>biobins</a:t>
            </a:r>
            <a:r>
              <a:rPr lang="en-IN" sz="2400" dirty="0"/>
              <a:t> – 2 Nos</a:t>
            </a:r>
          </a:p>
          <a:p>
            <a:r>
              <a:rPr lang="en-IN" sz="2400" dirty="0"/>
              <a:t>Cow dung, black </a:t>
            </a:r>
            <a:r>
              <a:rPr lang="en-IN" sz="2400" dirty="0" err="1"/>
              <a:t>soil,jaggery</a:t>
            </a:r>
            <a:r>
              <a:rPr lang="en-IN" sz="2400" dirty="0"/>
              <a:t>, yeast, saw dust or coconut husk</a:t>
            </a:r>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xmlns="" id="{450993CA-D6D4-40AA-BFA0-E07440C68858}"/>
              </a:ext>
            </a:extLst>
          </p:cNvPr>
          <p:cNvPicPr>
            <a:picLocks noChangeAspect="1"/>
          </p:cNvPicPr>
          <p:nvPr/>
        </p:nvPicPr>
        <p:blipFill rotWithShape="1">
          <a:blip r:embed="rId3"/>
          <a:srcRect r="9261"/>
          <a:stretch/>
        </p:blipFill>
        <p:spPr>
          <a:xfrm>
            <a:off x="8590048" y="1757695"/>
            <a:ext cx="2504672" cy="3515082"/>
          </a:xfrm>
          <a:prstGeom prst="rect">
            <a:avLst/>
          </a:prstGeom>
        </p:spPr>
      </p:pic>
    </p:spTree>
    <p:extLst>
      <p:ext uri="{BB962C8B-B14F-4D97-AF65-F5344CB8AC3E}">
        <p14:creationId xmlns:p14="http://schemas.microsoft.com/office/powerpoint/2010/main" xmlns="" val="944089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0"/>
            <a:ext cx="11209017" cy="1185228"/>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27</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4" y="1278318"/>
            <a:ext cx="8310565" cy="5103781"/>
          </a:xfrm>
        </p:spPr>
        <p:txBody>
          <a:bodyPr>
            <a:noAutofit/>
          </a:bodyPr>
          <a:lstStyle/>
          <a:p>
            <a:pPr marL="0" indent="0" eaLnBrk="0" hangingPunct="0">
              <a:buNone/>
            </a:pPr>
            <a:r>
              <a:rPr lang="en-IN" sz="2400" b="1" dirty="0"/>
              <a:t>6. Portable household </a:t>
            </a:r>
            <a:r>
              <a:rPr lang="en-IN" sz="2400" b="1" dirty="0" err="1"/>
              <a:t>biobin</a:t>
            </a:r>
            <a:r>
              <a:rPr lang="en-IN" sz="2400" b="1" dirty="0"/>
              <a:t> unit (Unit cost – </a:t>
            </a:r>
            <a:r>
              <a:rPr lang="en-IN" sz="2400" b="1" dirty="0" err="1"/>
              <a:t>Rs</a:t>
            </a:r>
            <a:r>
              <a:rPr lang="en-IN" sz="2400" b="1" dirty="0"/>
              <a:t> 2200/-) per set</a:t>
            </a:r>
          </a:p>
          <a:p>
            <a:pPr marL="0" indent="0" eaLnBrk="0" hangingPunct="0">
              <a:buNone/>
            </a:pPr>
            <a:r>
              <a:rPr lang="en-IN" sz="2400" b="1" u="sng" dirty="0"/>
              <a:t>Operation and maintenance protocol</a:t>
            </a:r>
            <a:endParaRPr lang="en-IN" sz="2400" dirty="0"/>
          </a:p>
          <a:p>
            <a:r>
              <a:rPr lang="en-IN" sz="2400" dirty="0"/>
              <a:t>Cut the segregated bio-degradable kitchen waste is into pieces and deposit it in one of the </a:t>
            </a:r>
            <a:r>
              <a:rPr lang="en-IN" sz="2400" dirty="0" err="1"/>
              <a:t>biobins</a:t>
            </a:r>
            <a:r>
              <a:rPr lang="en-IN" sz="2400" dirty="0"/>
              <a:t> as a layer.</a:t>
            </a:r>
          </a:p>
          <a:p>
            <a:r>
              <a:rPr lang="en-IN" sz="2400" dirty="0"/>
              <a:t>Spray specially prepared bio-culture diluted with water in the ratio 1:100 into the waste layer.</a:t>
            </a:r>
          </a:p>
          <a:p>
            <a:r>
              <a:rPr lang="en-IN" sz="2400" dirty="0"/>
              <a:t>Sprinkle a mix of cow-dung, curd, black soil, </a:t>
            </a:r>
            <a:r>
              <a:rPr lang="en-IN" sz="2400" dirty="0" err="1"/>
              <a:t>jaggiry</a:t>
            </a:r>
            <a:r>
              <a:rPr lang="en-IN" sz="2400" dirty="0"/>
              <a:t>, yeast, saw-dust or coconut husk (prepared mixture of these items is available at a cost of </a:t>
            </a:r>
            <a:r>
              <a:rPr lang="en-IN" sz="2400" dirty="0" err="1"/>
              <a:t>Rs</a:t>
            </a:r>
            <a:r>
              <a:rPr lang="en-IN" sz="2400" dirty="0"/>
              <a:t> 25/kg) over it. .</a:t>
            </a:r>
          </a:p>
          <a:p>
            <a:r>
              <a:rPr lang="en-IN" sz="2400" dirty="0"/>
              <a:t>Next day deposit the waste of that day over the first layer of waste followed by </a:t>
            </a:r>
            <a:r>
              <a:rPr lang="en-IN" sz="2400" dirty="0" err="1"/>
              <a:t>bioculture</a:t>
            </a:r>
            <a:r>
              <a:rPr lang="en-IN" sz="2400" dirty="0"/>
              <a:t> mixture spray and sprinkling of the mix of cow-dung , </a:t>
            </a:r>
            <a:r>
              <a:rPr lang="en-IN" sz="2400" dirty="0" err="1"/>
              <a:t>jaggiry</a:t>
            </a:r>
            <a:r>
              <a:rPr lang="en-IN" sz="2400" dirty="0"/>
              <a:t> etc</a:t>
            </a:r>
          </a:p>
          <a:p>
            <a:r>
              <a:rPr lang="en-IN" sz="2400" dirty="0"/>
              <a:t>This bin gets filled up at the end of the month.</a:t>
            </a:r>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xmlns="" id="{450993CA-D6D4-40AA-BFA0-E07440C68858}"/>
              </a:ext>
            </a:extLst>
          </p:cNvPr>
          <p:cNvPicPr>
            <a:picLocks noChangeAspect="1"/>
          </p:cNvPicPr>
          <p:nvPr/>
        </p:nvPicPr>
        <p:blipFill rotWithShape="1">
          <a:blip r:embed="rId3"/>
          <a:srcRect r="9261"/>
          <a:stretch/>
        </p:blipFill>
        <p:spPr>
          <a:xfrm>
            <a:off x="8590048" y="1757695"/>
            <a:ext cx="2504672" cy="3515082"/>
          </a:xfrm>
          <a:prstGeom prst="rect">
            <a:avLst/>
          </a:prstGeom>
        </p:spPr>
      </p:pic>
    </p:spTree>
    <p:extLst>
      <p:ext uri="{BB962C8B-B14F-4D97-AF65-F5344CB8AC3E}">
        <p14:creationId xmlns:p14="http://schemas.microsoft.com/office/powerpoint/2010/main" xmlns="" val="1531855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0"/>
            <a:ext cx="11209017" cy="1185228"/>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28</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4" y="1278318"/>
            <a:ext cx="8310565" cy="5103781"/>
          </a:xfrm>
        </p:spPr>
        <p:txBody>
          <a:bodyPr>
            <a:noAutofit/>
          </a:bodyPr>
          <a:lstStyle/>
          <a:p>
            <a:pPr marL="0" indent="0" eaLnBrk="0" hangingPunct="0">
              <a:buNone/>
            </a:pPr>
            <a:r>
              <a:rPr lang="en-IN" sz="2400" b="1" dirty="0"/>
              <a:t>6. Portable household </a:t>
            </a:r>
            <a:r>
              <a:rPr lang="en-IN" sz="2400" b="1" dirty="0" err="1"/>
              <a:t>biobin</a:t>
            </a:r>
            <a:r>
              <a:rPr lang="en-IN" sz="2400" b="1" dirty="0"/>
              <a:t> unit (Unit cost – </a:t>
            </a:r>
            <a:r>
              <a:rPr lang="en-IN" sz="2400" b="1" dirty="0" err="1"/>
              <a:t>Rs</a:t>
            </a:r>
            <a:r>
              <a:rPr lang="en-IN" sz="2400" b="1" dirty="0"/>
              <a:t> 2200/-) per set</a:t>
            </a:r>
          </a:p>
          <a:p>
            <a:pPr marL="0" indent="0" eaLnBrk="0" hangingPunct="0">
              <a:buNone/>
            </a:pPr>
            <a:r>
              <a:rPr lang="en-IN" sz="2400" b="1" u="sng" dirty="0"/>
              <a:t>Operation and maintenance protocol</a:t>
            </a:r>
            <a:endParaRPr lang="en-IN" sz="2400" dirty="0"/>
          </a:p>
          <a:p>
            <a:r>
              <a:rPr lang="en-IN" sz="2400" dirty="0"/>
              <a:t>Close the bin and keep it separately and start filling the second bin in the same way as done in the case of the first one ,till it gets filled up.</a:t>
            </a:r>
          </a:p>
          <a:p>
            <a:r>
              <a:rPr lang="en-IN" sz="2400" dirty="0"/>
              <a:t> After completion of two months, the waste in the first bin gets converted into compost and is emptied for using it as a </a:t>
            </a:r>
            <a:r>
              <a:rPr lang="en-IN" sz="2400" dirty="0" err="1"/>
              <a:t>mannure</a:t>
            </a:r>
            <a:r>
              <a:rPr lang="en-IN" sz="2400" dirty="0"/>
              <a:t>. The emptied bin is used to deposit the waste in the third month</a:t>
            </a:r>
          </a:p>
          <a:p>
            <a:pPr marL="0" indent="0">
              <a:buNone/>
            </a:pPr>
            <a:r>
              <a:rPr lang="en-IN" sz="2400" b="1" u="sng" dirty="0"/>
              <a:t>Pros &amp; Cons</a:t>
            </a:r>
            <a:endParaRPr lang="en-IN" sz="2400" dirty="0"/>
          </a:p>
          <a:p>
            <a:pPr lvl="0" eaLnBrk="0" hangingPunct="0">
              <a:buFont typeface="Wingdings" panose="05000000000000000000" pitchFamily="2" charset="2"/>
              <a:buChar char="ü"/>
            </a:pPr>
            <a:r>
              <a:rPr lang="en-IN" sz="2400" dirty="0"/>
              <a:t>Suitable for households</a:t>
            </a:r>
          </a:p>
          <a:p>
            <a:pPr>
              <a:buFont typeface="Calibri" panose="020F0502020204030204" pitchFamily="34" charset="0"/>
              <a:buChar char="×"/>
            </a:pPr>
            <a:r>
              <a:rPr lang="en-IN" sz="2400" dirty="0"/>
              <a:t>Should be kept away from rain</a:t>
            </a:r>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xmlns="" id="{450993CA-D6D4-40AA-BFA0-E07440C68858}"/>
              </a:ext>
            </a:extLst>
          </p:cNvPr>
          <p:cNvPicPr>
            <a:picLocks noChangeAspect="1"/>
          </p:cNvPicPr>
          <p:nvPr/>
        </p:nvPicPr>
        <p:blipFill rotWithShape="1">
          <a:blip r:embed="rId3"/>
          <a:srcRect r="9261"/>
          <a:stretch/>
        </p:blipFill>
        <p:spPr>
          <a:xfrm>
            <a:off x="8590048" y="1757695"/>
            <a:ext cx="2504672" cy="3515082"/>
          </a:xfrm>
          <a:prstGeom prst="rect">
            <a:avLst/>
          </a:prstGeom>
        </p:spPr>
      </p:pic>
    </p:spTree>
    <p:extLst>
      <p:ext uri="{BB962C8B-B14F-4D97-AF65-F5344CB8AC3E}">
        <p14:creationId xmlns:p14="http://schemas.microsoft.com/office/powerpoint/2010/main" xmlns="" val="3868966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0"/>
            <a:ext cx="11209017" cy="1108617"/>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29</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4" y="1278318"/>
            <a:ext cx="9336726" cy="5103781"/>
          </a:xfrm>
        </p:spPr>
        <p:txBody>
          <a:bodyPr>
            <a:noAutofit/>
          </a:bodyPr>
          <a:lstStyle/>
          <a:p>
            <a:pPr marL="0" indent="0" eaLnBrk="0" hangingPunct="0">
              <a:buNone/>
            </a:pPr>
            <a:r>
              <a:rPr lang="en-IN" sz="2400" b="1" dirty="0"/>
              <a:t>7. Portable bin/Bucket composting  unit (Unit cost – </a:t>
            </a:r>
            <a:r>
              <a:rPr lang="en-IN" sz="2400" b="1" dirty="0" err="1"/>
              <a:t>Rs</a:t>
            </a:r>
            <a:r>
              <a:rPr lang="en-IN" sz="2400" b="1" dirty="0"/>
              <a:t> 1000/- per set)</a:t>
            </a:r>
          </a:p>
          <a:p>
            <a:pPr marL="0" indent="0" eaLnBrk="0" hangingPunct="0">
              <a:buNone/>
            </a:pPr>
            <a:r>
              <a:rPr lang="en-IN" sz="2000" b="1" u="sng" dirty="0"/>
              <a:t>Specification and Size</a:t>
            </a:r>
            <a:endParaRPr lang="en-IN" sz="2000" dirty="0"/>
          </a:p>
          <a:p>
            <a:pPr lvl="0" eaLnBrk="0" hangingPunct="0"/>
            <a:r>
              <a:rPr lang="en-IN" sz="2000" dirty="0"/>
              <a:t>Plastics or HDPE buckets/ Pots 40 litre capacity with lid cover duly fitted with a tap outlet on the side at the bottom most point (The tap should be removable and fitted by means of a socket/coupling) – 2 Nos.</a:t>
            </a:r>
          </a:p>
          <a:p>
            <a:pPr lvl="0" eaLnBrk="0" hangingPunct="0"/>
            <a:r>
              <a:rPr lang="en-IN" sz="2000" dirty="0"/>
              <a:t>Capacity – 2kg/day (30 days for family of 5 members)</a:t>
            </a:r>
          </a:p>
          <a:p>
            <a:pPr marL="0" indent="0" eaLnBrk="0" hangingPunct="0">
              <a:buNone/>
            </a:pPr>
            <a:r>
              <a:rPr lang="en-IN" sz="2000" b="1" u="sng" dirty="0"/>
              <a:t>Infrastructure Requirements</a:t>
            </a:r>
            <a:endParaRPr lang="en-IN" sz="2000" dirty="0"/>
          </a:p>
          <a:p>
            <a:pPr lvl="0" eaLnBrk="0" hangingPunct="0"/>
            <a:r>
              <a:rPr lang="en-IN" sz="2000" dirty="0"/>
              <a:t>Coconut Shells – Sufficient numbers.</a:t>
            </a:r>
          </a:p>
          <a:p>
            <a:pPr lvl="0" eaLnBrk="0" hangingPunct="0"/>
            <a:r>
              <a:rPr lang="en-IN" sz="2000" dirty="0"/>
              <a:t>Bricks 4 Nos. for placing the buckets/pot inside the tray.</a:t>
            </a:r>
          </a:p>
          <a:p>
            <a:pPr lvl="0" eaLnBrk="0" hangingPunct="0"/>
            <a:r>
              <a:rPr lang="en-IN" sz="2000" dirty="0"/>
              <a:t>Small plastic vessel/mug 15 to 20 cm high for collection of leachate.</a:t>
            </a:r>
          </a:p>
          <a:p>
            <a:pPr lvl="0" eaLnBrk="0" hangingPunct="0"/>
            <a:r>
              <a:rPr lang="en-IN" sz="2000" dirty="0"/>
              <a:t>Plastic net 0.5 m × 0.5 m size.</a:t>
            </a:r>
          </a:p>
          <a:p>
            <a:pPr lvl="0" eaLnBrk="0" hangingPunct="0"/>
            <a:r>
              <a:rPr lang="en-IN" sz="2000" dirty="0"/>
              <a:t>Plastic tray approximately 0.5 m diameter to keep the bucket inside.</a:t>
            </a:r>
          </a:p>
          <a:p>
            <a:r>
              <a:rPr lang="en-IN" sz="2000" dirty="0"/>
              <a:t>Wooden spoon </a:t>
            </a:r>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4" name="Group 2">
            <a:extLst>
              <a:ext uri="{FF2B5EF4-FFF2-40B4-BE49-F238E27FC236}">
                <a16:creationId xmlns:a16="http://schemas.microsoft.com/office/drawing/2014/main" xmlns="" id="{AEC4B188-860B-4B9E-ABC2-D505CB2089F4}"/>
              </a:ext>
            </a:extLst>
          </p:cNvPr>
          <p:cNvGrpSpPr>
            <a:grpSpLocks/>
          </p:cNvGrpSpPr>
          <p:nvPr/>
        </p:nvGrpSpPr>
        <p:grpSpPr bwMode="auto">
          <a:xfrm>
            <a:off x="8087359" y="3098800"/>
            <a:ext cx="3823653" cy="3118014"/>
            <a:chOff x="2395" y="374"/>
            <a:chExt cx="7542" cy="5922"/>
          </a:xfrm>
        </p:grpSpPr>
        <p:sp>
          <p:nvSpPr>
            <p:cNvPr id="10" name="Freeform 3">
              <a:extLst>
                <a:ext uri="{FF2B5EF4-FFF2-40B4-BE49-F238E27FC236}">
                  <a16:creationId xmlns:a16="http://schemas.microsoft.com/office/drawing/2014/main" xmlns="" id="{C0192BFC-A6A7-4A86-BD33-50064E883484}"/>
                </a:ext>
              </a:extLst>
            </p:cNvPr>
            <p:cNvSpPr>
              <a:spLocks/>
            </p:cNvSpPr>
            <p:nvPr/>
          </p:nvSpPr>
          <p:spPr bwMode="auto">
            <a:xfrm>
              <a:off x="2412" y="391"/>
              <a:ext cx="7524" cy="5904"/>
            </a:xfrm>
            <a:custGeom>
              <a:avLst/>
              <a:gdLst>
                <a:gd name="T0" fmla="*/ 0 w 7524"/>
                <a:gd name="T1" fmla="*/ 0 h 5904"/>
                <a:gd name="T2" fmla="*/ 7524 w 7524"/>
                <a:gd name="T3" fmla="*/ 0 h 5904"/>
                <a:gd name="T4" fmla="*/ 7524 w 7524"/>
                <a:gd name="T5" fmla="*/ 5904 h 5904"/>
                <a:gd name="T6" fmla="*/ 0 w 7524"/>
                <a:gd name="T7" fmla="*/ 5904 h 5904"/>
                <a:gd name="T8" fmla="*/ 0 w 7524"/>
                <a:gd name="T9" fmla="*/ 0 h 5904"/>
              </a:gdLst>
              <a:ahLst/>
              <a:cxnLst>
                <a:cxn ang="0">
                  <a:pos x="T0" y="T1"/>
                </a:cxn>
                <a:cxn ang="0">
                  <a:pos x="T2" y="T3"/>
                </a:cxn>
                <a:cxn ang="0">
                  <a:pos x="T4" y="T5"/>
                </a:cxn>
                <a:cxn ang="0">
                  <a:pos x="T6" y="T7"/>
                </a:cxn>
                <a:cxn ang="0">
                  <a:pos x="T8" y="T9"/>
                </a:cxn>
              </a:cxnLst>
              <a:rect l="0" t="0" r="r" b="b"/>
              <a:pathLst>
                <a:path w="7524" h="5904">
                  <a:moveTo>
                    <a:pt x="0" y="0"/>
                  </a:moveTo>
                  <a:lnTo>
                    <a:pt x="7524" y="0"/>
                  </a:lnTo>
                  <a:lnTo>
                    <a:pt x="7524" y="5904"/>
                  </a:lnTo>
                  <a:lnTo>
                    <a:pt x="0" y="5904"/>
                  </a:lnTo>
                  <a:lnTo>
                    <a:pt x="0" y="0"/>
                  </a:lnTo>
                  <a:close/>
                </a:path>
              </a:pathLst>
            </a:custGeom>
            <a:solidFill>
              <a:srgbClr val="000000">
                <a:alpha val="3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 name="Freeform 4">
              <a:extLst>
                <a:ext uri="{FF2B5EF4-FFF2-40B4-BE49-F238E27FC236}">
                  <a16:creationId xmlns:a16="http://schemas.microsoft.com/office/drawing/2014/main" xmlns="" id="{E8CBB58C-5AE2-46A8-87A1-9390D55C8029}"/>
                </a:ext>
              </a:extLst>
            </p:cNvPr>
            <p:cNvSpPr>
              <a:spLocks/>
            </p:cNvSpPr>
            <p:nvPr/>
          </p:nvSpPr>
          <p:spPr bwMode="auto">
            <a:xfrm>
              <a:off x="2397" y="376"/>
              <a:ext cx="7394" cy="5775"/>
            </a:xfrm>
            <a:custGeom>
              <a:avLst/>
              <a:gdLst>
                <a:gd name="T0" fmla="*/ 0 w 7394"/>
                <a:gd name="T1" fmla="*/ 0 h 5775"/>
                <a:gd name="T2" fmla="*/ 7393 w 7394"/>
                <a:gd name="T3" fmla="*/ 0 h 5775"/>
                <a:gd name="T4" fmla="*/ 7393 w 7394"/>
                <a:gd name="T5" fmla="*/ 5774 h 5775"/>
                <a:gd name="T6" fmla="*/ 0 w 7394"/>
                <a:gd name="T7" fmla="*/ 5774 h 5775"/>
                <a:gd name="T8" fmla="*/ 0 w 7394"/>
                <a:gd name="T9" fmla="*/ 0 h 5775"/>
              </a:gdLst>
              <a:ahLst/>
              <a:cxnLst>
                <a:cxn ang="0">
                  <a:pos x="T0" y="T1"/>
                </a:cxn>
                <a:cxn ang="0">
                  <a:pos x="T2" y="T3"/>
                </a:cxn>
                <a:cxn ang="0">
                  <a:pos x="T4" y="T5"/>
                </a:cxn>
                <a:cxn ang="0">
                  <a:pos x="T6" y="T7"/>
                </a:cxn>
                <a:cxn ang="0">
                  <a:pos x="T8" y="T9"/>
                </a:cxn>
              </a:cxnLst>
              <a:rect l="0" t="0" r="r" b="b"/>
              <a:pathLst>
                <a:path w="7394" h="5775">
                  <a:moveTo>
                    <a:pt x="0" y="0"/>
                  </a:moveTo>
                  <a:lnTo>
                    <a:pt x="7393" y="0"/>
                  </a:lnTo>
                  <a:lnTo>
                    <a:pt x="7393" y="5774"/>
                  </a:lnTo>
                  <a:lnTo>
                    <a:pt x="0" y="5774"/>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pic>
          <p:nvPicPr>
            <p:cNvPr id="7173" name="Picture 5">
              <a:extLst>
                <a:ext uri="{FF2B5EF4-FFF2-40B4-BE49-F238E27FC236}">
                  <a16:creationId xmlns:a16="http://schemas.microsoft.com/office/drawing/2014/main" xmlns="" id="{DEBB0F29-F746-4A60-9021-C28ECDE3BB7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81" y="635"/>
              <a:ext cx="6620" cy="5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Freeform 6">
              <a:extLst>
                <a:ext uri="{FF2B5EF4-FFF2-40B4-BE49-F238E27FC236}">
                  <a16:creationId xmlns:a16="http://schemas.microsoft.com/office/drawing/2014/main" xmlns="" id="{1CF4B2C3-1EBB-47CA-B1EE-7C64A3DCA721}"/>
                </a:ext>
              </a:extLst>
            </p:cNvPr>
            <p:cNvSpPr>
              <a:spLocks/>
            </p:cNvSpPr>
            <p:nvPr/>
          </p:nvSpPr>
          <p:spPr bwMode="auto">
            <a:xfrm>
              <a:off x="2397" y="376"/>
              <a:ext cx="7394" cy="5775"/>
            </a:xfrm>
            <a:custGeom>
              <a:avLst/>
              <a:gdLst>
                <a:gd name="T0" fmla="*/ 0 w 7394"/>
                <a:gd name="T1" fmla="*/ 0 h 5775"/>
                <a:gd name="T2" fmla="*/ 7393 w 7394"/>
                <a:gd name="T3" fmla="*/ 0 h 5775"/>
                <a:gd name="T4" fmla="*/ 7393 w 7394"/>
                <a:gd name="T5" fmla="*/ 5774 h 5775"/>
                <a:gd name="T6" fmla="*/ 0 w 7394"/>
                <a:gd name="T7" fmla="*/ 5774 h 5775"/>
                <a:gd name="T8" fmla="*/ 0 w 7394"/>
                <a:gd name="T9" fmla="*/ 0 h 5775"/>
              </a:gdLst>
              <a:ahLst/>
              <a:cxnLst>
                <a:cxn ang="0">
                  <a:pos x="T0" y="T1"/>
                </a:cxn>
                <a:cxn ang="0">
                  <a:pos x="T2" y="T3"/>
                </a:cxn>
                <a:cxn ang="0">
                  <a:pos x="T4" y="T5"/>
                </a:cxn>
                <a:cxn ang="0">
                  <a:pos x="T6" y="T7"/>
                </a:cxn>
                <a:cxn ang="0">
                  <a:pos x="T8" y="T9"/>
                </a:cxn>
              </a:cxnLst>
              <a:rect l="0" t="0" r="r" b="b"/>
              <a:pathLst>
                <a:path w="7394" h="5775">
                  <a:moveTo>
                    <a:pt x="0" y="0"/>
                  </a:moveTo>
                  <a:lnTo>
                    <a:pt x="7393" y="0"/>
                  </a:lnTo>
                  <a:lnTo>
                    <a:pt x="7393" y="5774"/>
                  </a:lnTo>
                  <a:lnTo>
                    <a:pt x="0" y="5774"/>
                  </a:lnTo>
                  <a:lnTo>
                    <a:pt x="0" y="0"/>
                  </a:lnTo>
                  <a:close/>
                </a:path>
              </a:pathLst>
            </a:custGeom>
            <a:noFill/>
            <a:ln w="31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pSp>
      <p:pic>
        <p:nvPicPr>
          <p:cNvPr id="14" name="Picture 11" descr="C:\Users\Dr. Sreekumar\Desktop\41emjG0+J8L._SY300_.jpg">
            <a:extLst>
              <a:ext uri="{FF2B5EF4-FFF2-40B4-BE49-F238E27FC236}">
                <a16:creationId xmlns:a16="http://schemas.microsoft.com/office/drawing/2014/main" xmlns="" id="{5CFDD2FD-24B7-48C6-A951-B3CC1154D20E}"/>
              </a:ext>
            </a:extLst>
          </p:cNvPr>
          <p:cNvPicPr>
            <a:picLocks noChangeAspect="1" noChangeArrowheads="1"/>
          </p:cNvPicPr>
          <p:nvPr/>
        </p:nvPicPr>
        <p:blipFill>
          <a:blip r:embed="rId4"/>
          <a:srcRect/>
          <a:stretch>
            <a:fillRect/>
          </a:stretch>
        </p:blipFill>
        <p:spPr bwMode="auto">
          <a:xfrm>
            <a:off x="10408591" y="1209605"/>
            <a:ext cx="1569105" cy="1838968"/>
          </a:xfrm>
          <a:prstGeom prst="rect">
            <a:avLst/>
          </a:prstGeom>
          <a:noFill/>
          <a:ln w="9525">
            <a:noFill/>
            <a:miter lim="800000"/>
            <a:headEnd/>
            <a:tailEnd/>
          </a:ln>
        </p:spPr>
      </p:pic>
    </p:spTree>
    <p:extLst>
      <p:ext uri="{BB962C8B-B14F-4D97-AF65-F5344CB8AC3E}">
        <p14:creationId xmlns:p14="http://schemas.microsoft.com/office/powerpoint/2010/main" xmlns="" val="753735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14679" y="298133"/>
            <a:ext cx="11209017" cy="1185228"/>
          </a:xfrm>
          <a:solidFill>
            <a:schemeClr val="accent6"/>
          </a:solidFill>
        </p:spPr>
        <p:txBody>
          <a:bodyPr>
            <a:normAutofit fontScale="90000"/>
          </a:bodyPr>
          <a:lstStyle/>
          <a:p>
            <a:r>
              <a:rPr lang="en-IN" sz="4000" dirty="0">
                <a:solidFill>
                  <a:schemeClr val="bg1"/>
                </a:solidFill>
                <a:latin typeface="+mn-lt"/>
              </a:rPr>
              <a:t>Decentralized system of Waste Management</a:t>
            </a:r>
            <a:r>
              <a:rPr lang="en-IN" dirty="0">
                <a:solidFill>
                  <a:schemeClr val="bg1"/>
                </a:solidFill>
                <a:latin typeface="+mn-lt"/>
              </a:rPr>
              <a:t/>
            </a:r>
            <a:br>
              <a:rPr lang="en-IN" dirty="0">
                <a:solidFill>
                  <a:schemeClr val="bg1"/>
                </a:solidFill>
                <a:latin typeface="+mn-lt"/>
              </a:rPr>
            </a:br>
            <a:r>
              <a:rPr lang="en-IN" dirty="0">
                <a:solidFill>
                  <a:schemeClr val="bg1"/>
                </a:solidFill>
                <a:latin typeface="+mn-lt"/>
              </a:rPr>
              <a:t> </a:t>
            </a:r>
            <a:r>
              <a:rPr lang="en-IN" sz="2700" dirty="0">
                <a:solidFill>
                  <a:schemeClr val="bg1"/>
                </a:solidFill>
                <a:latin typeface="+mn-lt"/>
              </a:rPr>
              <a:t>Managing bio degradable (organic) waste </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3</a:t>
            </a:fld>
            <a:endParaRPr lang="en-US" dirty="0"/>
          </a:p>
        </p:txBody>
      </p:sp>
      <p:graphicFrame>
        <p:nvGraphicFramePr>
          <p:cNvPr id="3" name="Diagram 2">
            <a:extLst>
              <a:ext uri="{FF2B5EF4-FFF2-40B4-BE49-F238E27FC236}">
                <a16:creationId xmlns:a16="http://schemas.microsoft.com/office/drawing/2014/main" xmlns="" id="{DD061CA5-FADB-4D43-8093-28624B2C09F1}"/>
              </a:ext>
            </a:extLst>
          </p:cNvPr>
          <p:cNvGraphicFramePr/>
          <p:nvPr>
            <p:extLst>
              <p:ext uri="{D42A27DB-BD31-4B8C-83A1-F6EECF244321}">
                <p14:modId xmlns:p14="http://schemas.microsoft.com/office/powerpoint/2010/main" xmlns="" val="349917074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185504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0"/>
            <a:ext cx="11209017" cy="1108617"/>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30</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4" y="1278318"/>
            <a:ext cx="11203622" cy="5103781"/>
          </a:xfrm>
        </p:spPr>
        <p:txBody>
          <a:bodyPr>
            <a:noAutofit/>
          </a:bodyPr>
          <a:lstStyle/>
          <a:p>
            <a:pPr marL="0" indent="0" eaLnBrk="0" hangingPunct="0">
              <a:buNone/>
            </a:pPr>
            <a:r>
              <a:rPr lang="en-IN" sz="2400" b="1" dirty="0"/>
              <a:t>7. Portable bin/Bucket composting  unit (Unit cost – </a:t>
            </a:r>
            <a:r>
              <a:rPr lang="en-IN" sz="2400" b="1" dirty="0" err="1"/>
              <a:t>Rs</a:t>
            </a:r>
            <a:r>
              <a:rPr lang="en-IN" sz="2400" b="1" dirty="0"/>
              <a:t> 1000/- per set)</a:t>
            </a:r>
          </a:p>
          <a:p>
            <a:pPr marL="0" indent="0" eaLnBrk="0" hangingPunct="0">
              <a:buNone/>
            </a:pPr>
            <a:r>
              <a:rPr lang="en-IN" sz="2400" b="1" u="sng" dirty="0"/>
              <a:t>Operation &amp; Maintenance Protocols</a:t>
            </a:r>
            <a:endParaRPr lang="en-IN" sz="2400" dirty="0"/>
          </a:p>
          <a:p>
            <a:pPr lvl="0" eaLnBrk="0" hangingPunct="0"/>
            <a:r>
              <a:rPr lang="en-IN" sz="2400" dirty="0"/>
              <a:t>Stock a layer of coconut shells in inverted position at the bottom of the bucket/pot. Place the plastic net cut to the shape over the layer of coconut shell.</a:t>
            </a:r>
          </a:p>
          <a:p>
            <a:pPr lvl="0" eaLnBrk="0" hangingPunct="0"/>
            <a:r>
              <a:rPr lang="en-IN" sz="2400" dirty="0"/>
              <a:t>Place two sets of bricks inside plastic tray and keep the prepared bucket/pot as above over the bricks for convenience of draining the leachate into a plastic vessel to be placed inside the plastic tray just below the tap outlet. Placing the bucket inside the tray is optional.</a:t>
            </a:r>
          </a:p>
          <a:p>
            <a:pPr lvl="0" eaLnBrk="0" hangingPunct="0"/>
            <a:r>
              <a:rPr lang="en-IN" sz="2400" dirty="0"/>
              <a:t>Start loading the bio waste into the bucket/pot on the layer of coconut shells daily.</a:t>
            </a:r>
          </a:p>
          <a:p>
            <a:pPr lvl="0" eaLnBrk="0" hangingPunct="0"/>
            <a:r>
              <a:rPr lang="en-IN" sz="2400" dirty="0"/>
              <a:t>Occasionally mix the fresh waste with the old waste by using the wooden spoon. Keep the bucket/pot closed with the lid cover.</a:t>
            </a:r>
          </a:p>
          <a:p>
            <a:pPr lvl="0" eaLnBrk="0" hangingPunct="0"/>
            <a:r>
              <a:rPr lang="en-IN" sz="2400" dirty="0"/>
              <a:t>One bucket/pot will be filled in 25 to 30 days time in a family of 5 members.</a:t>
            </a:r>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xmlns="" val="2272710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0"/>
            <a:ext cx="11209017" cy="1108617"/>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31</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4" y="1278318"/>
            <a:ext cx="11203622" cy="5103781"/>
          </a:xfrm>
        </p:spPr>
        <p:txBody>
          <a:bodyPr>
            <a:noAutofit/>
          </a:bodyPr>
          <a:lstStyle/>
          <a:p>
            <a:pPr marL="0" indent="0" eaLnBrk="0" hangingPunct="0">
              <a:buNone/>
            </a:pPr>
            <a:r>
              <a:rPr lang="en-IN" sz="2400" b="1" dirty="0"/>
              <a:t>7. Portable bin/Bucket composting  unit (Unit cost – </a:t>
            </a:r>
            <a:r>
              <a:rPr lang="en-IN" sz="2400" b="1" dirty="0" err="1"/>
              <a:t>Rs</a:t>
            </a:r>
            <a:r>
              <a:rPr lang="en-IN" sz="2400" b="1" dirty="0"/>
              <a:t> 1000/- per set)</a:t>
            </a:r>
          </a:p>
          <a:p>
            <a:pPr marL="0" indent="0" eaLnBrk="0" hangingPunct="0">
              <a:buNone/>
            </a:pPr>
            <a:r>
              <a:rPr lang="en-IN" sz="2400" b="1" u="sng" dirty="0"/>
              <a:t>Operation &amp; Maintenance Protocols</a:t>
            </a:r>
            <a:endParaRPr lang="en-IN" sz="2400" dirty="0"/>
          </a:p>
          <a:p>
            <a:pPr lvl="0" eaLnBrk="0" hangingPunct="0"/>
            <a:r>
              <a:rPr lang="en-IN" sz="2400" dirty="0"/>
              <a:t>Close the bucket/pot with lid cover and start using the second set.</a:t>
            </a:r>
          </a:p>
          <a:p>
            <a:pPr lvl="0" eaLnBrk="0" hangingPunct="0"/>
            <a:r>
              <a:rPr lang="en-IN" sz="2400" dirty="0"/>
              <a:t>Keep sprinkling a mug of water into the waste inside the bucket once in a week. Drain the leachate as it comes out. The drained leachate can be used as manure in the garden.</a:t>
            </a:r>
          </a:p>
          <a:p>
            <a:pPr lvl="0" eaLnBrk="0" hangingPunct="0"/>
            <a:r>
              <a:rPr lang="en-IN" sz="2400" dirty="0"/>
              <a:t>Once the second bucket gets filled, the waste in the first one will be ready as compost.</a:t>
            </a:r>
          </a:p>
          <a:p>
            <a:r>
              <a:rPr lang="en-IN" sz="2400" dirty="0"/>
              <a:t>Empty it and reuse the bucket/pot for further storing the waste.</a:t>
            </a:r>
          </a:p>
          <a:p>
            <a:pPr marL="0" indent="0">
              <a:buNone/>
            </a:pPr>
            <a:r>
              <a:rPr lang="en-IN" sz="2400" b="1" u="sng" dirty="0"/>
              <a:t>Pros &amp; Cons</a:t>
            </a:r>
            <a:endParaRPr lang="en-IN" sz="2400" dirty="0"/>
          </a:p>
          <a:p>
            <a:pPr lvl="0" eaLnBrk="0" hangingPunct="0">
              <a:buFont typeface="Wingdings" panose="05000000000000000000" pitchFamily="2" charset="2"/>
              <a:buChar char="ü"/>
            </a:pPr>
            <a:r>
              <a:rPr lang="en-IN" sz="2400" dirty="0"/>
              <a:t>Compatible – requires less space, suitable for small families generating </a:t>
            </a:r>
            <a:r>
              <a:rPr lang="en-IN" sz="2400" dirty="0" err="1"/>
              <a:t>upto</a:t>
            </a:r>
            <a:r>
              <a:rPr lang="en-IN" sz="2400" dirty="0"/>
              <a:t> 2kg waste per day, easy to maintain.</a:t>
            </a:r>
          </a:p>
          <a:p>
            <a:pPr>
              <a:buFont typeface="Calibri" panose="020F0502020204030204" pitchFamily="34" charset="0"/>
              <a:buChar char="×"/>
            </a:pPr>
            <a:r>
              <a:rPr lang="en-IN" sz="2400" dirty="0"/>
              <a:t>Should be kept away from rain.</a:t>
            </a:r>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xmlns="" val="2798106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1"/>
            <a:ext cx="11209017" cy="753082"/>
          </a:xfrm>
          <a:solidFill>
            <a:schemeClr val="accent6"/>
          </a:solidFill>
        </p:spPr>
        <p:txBody>
          <a:bodyPr>
            <a:normAutofit fontScale="90000"/>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32</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4" y="846174"/>
            <a:ext cx="8391951" cy="5535926"/>
          </a:xfrm>
        </p:spPr>
        <p:txBody>
          <a:bodyPr>
            <a:noAutofit/>
          </a:bodyPr>
          <a:lstStyle/>
          <a:p>
            <a:pPr marL="0" indent="0" eaLnBrk="0" hangingPunct="0">
              <a:buNone/>
            </a:pPr>
            <a:r>
              <a:rPr lang="en-IN" sz="2400" b="1" dirty="0"/>
              <a:t>8. </a:t>
            </a:r>
            <a:r>
              <a:rPr lang="en-IN" sz="2400" b="1" dirty="0" err="1"/>
              <a:t>Mose</a:t>
            </a:r>
            <a:r>
              <a:rPr lang="en-IN" sz="2400" b="1" dirty="0"/>
              <a:t> pit composting (Unit cost – </a:t>
            </a:r>
            <a:r>
              <a:rPr lang="en-IN" sz="2400" b="1" dirty="0" err="1"/>
              <a:t>Rs</a:t>
            </a:r>
            <a:r>
              <a:rPr lang="en-IN" sz="2400" b="1" dirty="0"/>
              <a:t> 900/-)</a:t>
            </a:r>
          </a:p>
          <a:p>
            <a:pPr marL="0" indent="0" eaLnBrk="0" hangingPunct="0">
              <a:buNone/>
            </a:pPr>
            <a:r>
              <a:rPr lang="en-IN" sz="2200" b="1" u="sng" dirty="0"/>
              <a:t>Specification and Size</a:t>
            </a:r>
            <a:endParaRPr lang="en-IN" sz="2200" dirty="0"/>
          </a:p>
          <a:p>
            <a:pPr lvl="0" eaLnBrk="0" hangingPunct="0"/>
            <a:r>
              <a:rPr lang="en-IN" sz="2200" dirty="0"/>
              <a:t>Pit of size 60cm diameter and depth 1m for a family of 5 members.</a:t>
            </a:r>
          </a:p>
          <a:p>
            <a:pPr lvl="0" eaLnBrk="0" hangingPunct="0"/>
            <a:r>
              <a:rPr lang="en-IN" sz="2200" dirty="0"/>
              <a:t>Diameter of the pit may go up to 1.5m for institutions</a:t>
            </a:r>
          </a:p>
          <a:p>
            <a:pPr lvl="0" eaLnBrk="0" hangingPunct="0"/>
            <a:r>
              <a:rPr lang="en-IN" sz="2200" dirty="0"/>
              <a:t>Restrict the depth to 1m in all cases as methanogenic activities get reduced at lower depth.</a:t>
            </a:r>
          </a:p>
          <a:p>
            <a:pPr lvl="0" eaLnBrk="0" hangingPunct="0"/>
            <a:r>
              <a:rPr lang="en-IN" sz="2200" dirty="0"/>
              <a:t>The bottom of the pit of oval shape.</a:t>
            </a:r>
          </a:p>
          <a:p>
            <a:pPr lvl="0" eaLnBrk="0" hangingPunct="0"/>
            <a:r>
              <a:rPr lang="en-IN" sz="2200" dirty="0"/>
              <a:t>The cover slab of size 75cm diameter and thickness 7.5cm. PVC pipe of 100mm </a:t>
            </a:r>
            <a:r>
              <a:rPr lang="en-IN" sz="2200" dirty="0" err="1"/>
              <a:t>dia</a:t>
            </a:r>
            <a:r>
              <a:rPr lang="en-IN" sz="2200" dirty="0"/>
              <a:t> for domestic type and can be </a:t>
            </a:r>
            <a:r>
              <a:rPr lang="en-IN" sz="2200" dirty="0" err="1"/>
              <a:t>upto</a:t>
            </a:r>
            <a:r>
              <a:rPr lang="en-IN" sz="2200" dirty="0"/>
              <a:t> 200mm diameter for bigger size pits.</a:t>
            </a:r>
          </a:p>
          <a:p>
            <a:pPr lvl="0" eaLnBrk="0" hangingPunct="0"/>
            <a:r>
              <a:rPr lang="en-IN" sz="2200" dirty="0"/>
              <a:t>Cover the pit with the cover slab and spread earth over the slab.</a:t>
            </a:r>
          </a:p>
          <a:p>
            <a:pPr eaLnBrk="0" hangingPunct="0"/>
            <a:r>
              <a:rPr lang="en-IN" sz="2200" dirty="0"/>
              <a:t>Only the pipe will be visible above the ground.</a:t>
            </a:r>
          </a:p>
          <a:p>
            <a:pPr marL="0" indent="0">
              <a:buNone/>
            </a:pPr>
            <a:endParaRPr lang="en-IN" sz="2400" dirty="0"/>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xmlns="" id="{D0BF4290-894E-4A58-A111-F55C99743569}"/>
              </a:ext>
            </a:extLst>
          </p:cNvPr>
          <p:cNvPicPr>
            <a:picLocks noChangeAspect="1"/>
          </p:cNvPicPr>
          <p:nvPr/>
        </p:nvPicPr>
        <p:blipFill>
          <a:blip r:embed="rId3"/>
          <a:stretch>
            <a:fillRect/>
          </a:stretch>
        </p:blipFill>
        <p:spPr>
          <a:xfrm>
            <a:off x="9110011" y="1719476"/>
            <a:ext cx="2571429" cy="3419048"/>
          </a:xfrm>
          <a:prstGeom prst="rect">
            <a:avLst/>
          </a:prstGeom>
        </p:spPr>
      </p:pic>
    </p:spTree>
    <p:extLst>
      <p:ext uri="{BB962C8B-B14F-4D97-AF65-F5344CB8AC3E}">
        <p14:creationId xmlns:p14="http://schemas.microsoft.com/office/powerpoint/2010/main" xmlns="" val="1041967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0"/>
            <a:ext cx="11209017" cy="1108617"/>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33</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4" y="1201708"/>
            <a:ext cx="8891571" cy="5180392"/>
          </a:xfrm>
        </p:spPr>
        <p:txBody>
          <a:bodyPr>
            <a:noAutofit/>
          </a:bodyPr>
          <a:lstStyle/>
          <a:p>
            <a:pPr marL="0" indent="0" eaLnBrk="0" hangingPunct="0">
              <a:buNone/>
            </a:pPr>
            <a:r>
              <a:rPr lang="en-IN" sz="2400" b="1" dirty="0"/>
              <a:t>8. </a:t>
            </a:r>
            <a:r>
              <a:rPr lang="en-IN" sz="2400" b="1" dirty="0" err="1"/>
              <a:t>Mose</a:t>
            </a:r>
            <a:r>
              <a:rPr lang="en-IN" sz="2400" b="1" dirty="0"/>
              <a:t> pit composting (Unit cost – </a:t>
            </a:r>
            <a:r>
              <a:rPr lang="en-IN" sz="2400" b="1" dirty="0" err="1"/>
              <a:t>Rs</a:t>
            </a:r>
            <a:r>
              <a:rPr lang="en-IN" sz="2400" b="1" dirty="0"/>
              <a:t> 900/-)</a:t>
            </a:r>
          </a:p>
          <a:p>
            <a:pPr marL="0" indent="0" eaLnBrk="0" hangingPunct="0">
              <a:buNone/>
            </a:pPr>
            <a:r>
              <a:rPr lang="en-IN" sz="2400" b="1" u="sng" dirty="0"/>
              <a:t>Infrastructure Requirements</a:t>
            </a:r>
            <a:endParaRPr lang="en-IN" sz="2400" dirty="0"/>
          </a:p>
          <a:p>
            <a:pPr lvl="0" eaLnBrk="0" hangingPunct="0"/>
            <a:r>
              <a:rPr lang="en-IN" sz="2400" dirty="0"/>
              <a:t>Circular pits of required diameter and depth 1m in a convenient location – 2 Nos</a:t>
            </a:r>
          </a:p>
          <a:p>
            <a:pPr lvl="0" eaLnBrk="0" hangingPunct="0"/>
            <a:r>
              <a:rPr lang="en-IN" sz="2400" dirty="0"/>
              <a:t>Circular/ rectangular slabs</a:t>
            </a:r>
          </a:p>
          <a:p>
            <a:pPr lvl="0" eaLnBrk="0" hangingPunct="0"/>
            <a:r>
              <a:rPr lang="en-IN" sz="2400" dirty="0"/>
              <a:t>PVC pipe of required diameter, 50cm long- 2 sets.</a:t>
            </a:r>
          </a:p>
          <a:p>
            <a:r>
              <a:rPr lang="en-IN" sz="2400" dirty="0"/>
              <a:t>PVC caps to close opening of the pipe – 2 Nos</a:t>
            </a:r>
          </a:p>
          <a:p>
            <a:pPr marL="0" indent="0" eaLnBrk="0" hangingPunct="0">
              <a:buNone/>
            </a:pPr>
            <a:r>
              <a:rPr lang="en-IN" sz="2400" b="1" u="sng" dirty="0"/>
              <a:t>Operation &amp; Maintenance Protocols</a:t>
            </a:r>
            <a:endParaRPr lang="en-IN" sz="2400" dirty="0"/>
          </a:p>
          <a:p>
            <a:pPr lvl="0" eaLnBrk="0" hangingPunct="0"/>
            <a:r>
              <a:rPr lang="en-IN" sz="2400" dirty="0"/>
              <a:t>Ensure </a:t>
            </a:r>
            <a:r>
              <a:rPr lang="en-IN" sz="2400" dirty="0" err="1"/>
              <a:t>methanisation</a:t>
            </a:r>
            <a:r>
              <a:rPr lang="en-IN" sz="2400" dirty="0"/>
              <a:t> before putting the waste into the pit by sprinkling cow-dung/ decomposed waste into the pit.</a:t>
            </a:r>
          </a:p>
          <a:p>
            <a:pPr lvl="0" eaLnBrk="0" hangingPunct="0"/>
            <a:r>
              <a:rPr lang="en-IN" sz="2400" dirty="0"/>
              <a:t>Drop the shredded bio-waste into the pit through the pit through the pipe opening daily and keep the pipe end closed always.</a:t>
            </a:r>
          </a:p>
          <a:p>
            <a:pPr marL="0" lvl="0" indent="0" eaLnBrk="0" hangingPunct="0">
              <a:buNone/>
            </a:pPr>
            <a:endParaRPr lang="en-IN" sz="2400" dirty="0"/>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xmlns="" id="{D0BF4290-894E-4A58-A111-F55C99743569}"/>
              </a:ext>
            </a:extLst>
          </p:cNvPr>
          <p:cNvPicPr>
            <a:picLocks noChangeAspect="1"/>
          </p:cNvPicPr>
          <p:nvPr/>
        </p:nvPicPr>
        <p:blipFill>
          <a:blip r:embed="rId3"/>
          <a:stretch>
            <a:fillRect/>
          </a:stretch>
        </p:blipFill>
        <p:spPr>
          <a:xfrm>
            <a:off x="9252267" y="1723979"/>
            <a:ext cx="2571429" cy="3419048"/>
          </a:xfrm>
          <a:prstGeom prst="rect">
            <a:avLst/>
          </a:prstGeom>
        </p:spPr>
      </p:pic>
    </p:spTree>
    <p:extLst>
      <p:ext uri="{BB962C8B-B14F-4D97-AF65-F5344CB8AC3E}">
        <p14:creationId xmlns:p14="http://schemas.microsoft.com/office/powerpoint/2010/main" xmlns="" val="1445773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0"/>
            <a:ext cx="11209017" cy="1108617"/>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34</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5" y="1201708"/>
            <a:ext cx="8320726" cy="5180392"/>
          </a:xfrm>
        </p:spPr>
        <p:txBody>
          <a:bodyPr>
            <a:noAutofit/>
          </a:bodyPr>
          <a:lstStyle/>
          <a:p>
            <a:pPr marL="0" indent="0" eaLnBrk="0" hangingPunct="0">
              <a:buNone/>
            </a:pPr>
            <a:r>
              <a:rPr lang="en-IN" sz="2400" b="1" dirty="0"/>
              <a:t>8. </a:t>
            </a:r>
            <a:r>
              <a:rPr lang="en-IN" sz="2400" b="1" dirty="0" err="1"/>
              <a:t>Mose</a:t>
            </a:r>
            <a:r>
              <a:rPr lang="en-IN" sz="2400" b="1" dirty="0"/>
              <a:t> pit composting (Unit cost – </a:t>
            </a:r>
            <a:r>
              <a:rPr lang="en-IN" sz="2400" b="1" dirty="0" err="1"/>
              <a:t>Rs</a:t>
            </a:r>
            <a:r>
              <a:rPr lang="en-IN" sz="2400" b="1" dirty="0"/>
              <a:t> 900/-)</a:t>
            </a:r>
          </a:p>
          <a:p>
            <a:pPr marL="0" indent="0" eaLnBrk="0" hangingPunct="0">
              <a:buNone/>
            </a:pPr>
            <a:r>
              <a:rPr lang="en-IN" sz="2400" b="1" u="sng" dirty="0"/>
              <a:t>Operation &amp; Maintenance Protocols</a:t>
            </a:r>
            <a:endParaRPr lang="en-IN" sz="2400" dirty="0"/>
          </a:p>
          <a:p>
            <a:pPr lvl="0" eaLnBrk="0" hangingPunct="0"/>
            <a:r>
              <a:rPr lang="en-IN" sz="2400" dirty="0"/>
              <a:t>Pouring of warm water of 35˚ to 45˚C temperatures once in a week will accelerate the decomposing.</a:t>
            </a:r>
          </a:p>
          <a:p>
            <a:pPr lvl="0" eaLnBrk="0" hangingPunct="0"/>
            <a:r>
              <a:rPr lang="en-IN" sz="2400" dirty="0"/>
              <a:t>Occasionally pouring of cow-dung mixture or any methanogenic seed into the pit will also be helpful</a:t>
            </a:r>
          </a:p>
          <a:p>
            <a:r>
              <a:rPr lang="en-IN" sz="2400" dirty="0"/>
              <a:t>Keep using the pits alternately for six months each.</a:t>
            </a:r>
          </a:p>
          <a:p>
            <a:pPr marL="0" indent="0">
              <a:buNone/>
            </a:pPr>
            <a:r>
              <a:rPr lang="en-IN" sz="2400" b="1" u="sng" dirty="0"/>
              <a:t>Pros &amp; Cons</a:t>
            </a:r>
          </a:p>
          <a:p>
            <a:pPr lvl="0" eaLnBrk="0" hangingPunct="0">
              <a:buFont typeface="Wingdings" panose="05000000000000000000" pitchFamily="2" charset="2"/>
              <a:buChar char="ü"/>
            </a:pPr>
            <a:r>
              <a:rPr lang="en-IN" sz="2400" dirty="0"/>
              <a:t>Adequate space availability in the backyard, and located away from drinking water source, suitable for small to large families.</a:t>
            </a:r>
          </a:p>
          <a:p>
            <a:pPr>
              <a:buFont typeface="Calibri" panose="020F0502020204030204" pitchFamily="34" charset="0"/>
              <a:buChar char="×"/>
            </a:pPr>
            <a:r>
              <a:rPr lang="en-IN" sz="2400" dirty="0"/>
              <a:t>Not suitable for areas with higher water table</a:t>
            </a:r>
          </a:p>
          <a:p>
            <a:pPr>
              <a:buFont typeface="Calibri" panose="020F0502020204030204" pitchFamily="34" charset="0"/>
              <a:buChar char="×"/>
            </a:pPr>
            <a:r>
              <a:rPr lang="en-IN" sz="2400" dirty="0"/>
              <a:t>This method is not suitable where strata are loose.</a:t>
            </a:r>
          </a:p>
          <a:p>
            <a:endParaRPr lang="en-IN" sz="2400" dirty="0"/>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xmlns="" id="{9BB35B39-D2D3-46EC-906D-BC9EFF2DAE93}"/>
              </a:ext>
            </a:extLst>
          </p:cNvPr>
          <p:cNvPicPr>
            <a:picLocks noChangeAspect="1"/>
          </p:cNvPicPr>
          <p:nvPr/>
        </p:nvPicPr>
        <p:blipFill rotWithShape="1">
          <a:blip r:embed="rId3"/>
          <a:srcRect l="15646" t="20002" r="23332" b="-1335"/>
          <a:stretch/>
        </p:blipFill>
        <p:spPr>
          <a:xfrm>
            <a:off x="8887487" y="2275102"/>
            <a:ext cx="2852360" cy="2804897"/>
          </a:xfrm>
          <a:prstGeom prst="rect">
            <a:avLst/>
          </a:prstGeom>
        </p:spPr>
      </p:pic>
    </p:spTree>
    <p:extLst>
      <p:ext uri="{BB962C8B-B14F-4D97-AF65-F5344CB8AC3E}">
        <p14:creationId xmlns:p14="http://schemas.microsoft.com/office/powerpoint/2010/main" xmlns="" val="3549439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1"/>
            <a:ext cx="11209017" cy="753082"/>
          </a:xfrm>
          <a:solidFill>
            <a:schemeClr val="accent6"/>
          </a:solidFill>
        </p:spPr>
        <p:txBody>
          <a:bodyPr>
            <a:normAutofit fontScale="90000"/>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b. Institutional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35</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5" y="846174"/>
            <a:ext cx="7581246" cy="5535926"/>
          </a:xfrm>
        </p:spPr>
        <p:txBody>
          <a:bodyPr>
            <a:noAutofit/>
          </a:bodyPr>
          <a:lstStyle/>
          <a:p>
            <a:pPr marL="457200" indent="-457200" eaLnBrk="0" hangingPunct="0">
              <a:buAutoNum type="arabicPeriod"/>
            </a:pPr>
            <a:r>
              <a:rPr lang="en-IN" sz="2400" b="1" dirty="0"/>
              <a:t>Portable bio-bins for flats/colonies/institutions</a:t>
            </a:r>
          </a:p>
          <a:p>
            <a:pPr algn="just" eaLnBrk="0" hangingPunct="0"/>
            <a:r>
              <a:rPr lang="en-IN" sz="2000" dirty="0"/>
              <a:t>This method of solid waste treatment is most ideal for treating domestic biodegradable solid waste generated (kitchen waste) in a Flat Complex .The waste is treated in portable ‘Bio-bins’ ,the terrace space can be utilised for the treatment.</a:t>
            </a:r>
            <a:endParaRPr lang="en-IN" sz="2000" b="1" dirty="0"/>
          </a:p>
          <a:p>
            <a:pPr marL="0" indent="0" eaLnBrk="0" hangingPunct="0">
              <a:buNone/>
            </a:pPr>
            <a:r>
              <a:rPr lang="en-IN" sz="2000" b="1" u="sng" dirty="0"/>
              <a:t>Specification and Size</a:t>
            </a:r>
            <a:endParaRPr lang="en-IN" sz="2000" dirty="0"/>
          </a:p>
          <a:p>
            <a:pPr lvl="0" eaLnBrk="0" hangingPunct="0">
              <a:spcBef>
                <a:spcPts val="600"/>
              </a:spcBef>
            </a:pPr>
            <a:r>
              <a:rPr lang="en-IN" sz="2000" dirty="0"/>
              <a:t>Capacity - 40-45 Kg/day of kitchen waste (40 families)</a:t>
            </a:r>
          </a:p>
          <a:p>
            <a:pPr lvl="0" eaLnBrk="0" hangingPunct="0">
              <a:spcBef>
                <a:spcPts val="600"/>
              </a:spcBef>
            </a:pPr>
            <a:r>
              <a:rPr lang="en-IN" sz="2000" dirty="0"/>
              <a:t>Dimension 180 cm X 75 cm X 75 cm</a:t>
            </a:r>
          </a:p>
          <a:p>
            <a:pPr>
              <a:spcBef>
                <a:spcPts val="600"/>
              </a:spcBef>
            </a:pPr>
            <a:r>
              <a:rPr lang="en-IN" sz="2000" dirty="0" err="1"/>
              <a:t>Biobins</a:t>
            </a:r>
            <a:r>
              <a:rPr lang="en-IN" sz="2000" dirty="0"/>
              <a:t> (FRP with steel frames) – 2 Nos</a:t>
            </a:r>
          </a:p>
          <a:p>
            <a:pPr marL="0" indent="0" eaLnBrk="0" hangingPunct="0">
              <a:buNone/>
            </a:pPr>
            <a:r>
              <a:rPr lang="en-IN" sz="2000" b="1" u="sng" dirty="0"/>
              <a:t>Infrastructure Requirements</a:t>
            </a:r>
            <a:endParaRPr lang="en-IN" sz="2000" dirty="0"/>
          </a:p>
          <a:p>
            <a:pPr lvl="0" eaLnBrk="0" hangingPunct="0">
              <a:lnSpc>
                <a:spcPct val="100000"/>
              </a:lnSpc>
              <a:spcBef>
                <a:spcPts val="600"/>
              </a:spcBef>
            </a:pPr>
            <a:r>
              <a:rPr lang="en-IN" sz="2000" dirty="0"/>
              <a:t>Sprayer: A Sprayer of one litre capacity to spray dung water.</a:t>
            </a:r>
          </a:p>
          <a:p>
            <a:pPr lvl="0" eaLnBrk="0" hangingPunct="0">
              <a:lnSpc>
                <a:spcPct val="100000"/>
              </a:lnSpc>
              <a:spcBef>
                <a:spcPts val="600"/>
              </a:spcBef>
            </a:pPr>
            <a:r>
              <a:rPr lang="en-IN" sz="2000" dirty="0"/>
              <a:t>Steel fork: 1 large and 1 small.</a:t>
            </a:r>
          </a:p>
          <a:p>
            <a:pPr lvl="0" eaLnBrk="0" hangingPunct="0">
              <a:lnSpc>
                <a:spcPct val="100000"/>
              </a:lnSpc>
              <a:spcBef>
                <a:spcPts val="600"/>
              </a:spcBef>
            </a:pPr>
            <a:r>
              <a:rPr lang="en-IN" sz="2000" dirty="0"/>
              <a:t>Steel pot: A steel pan of 40 cm diameter to draw out the compost.</a:t>
            </a:r>
          </a:p>
          <a:p>
            <a:pPr lvl="0" eaLnBrk="0" hangingPunct="0">
              <a:lnSpc>
                <a:spcPct val="100000"/>
              </a:lnSpc>
              <a:spcBef>
                <a:spcPts val="600"/>
              </a:spcBef>
            </a:pPr>
            <a:r>
              <a:rPr lang="en-IN" sz="2000" dirty="0"/>
              <a:t>A 2 m flex sheet to dry out the compost.</a:t>
            </a:r>
          </a:p>
          <a:p>
            <a:pPr lvl="0" eaLnBrk="0" hangingPunct="0">
              <a:lnSpc>
                <a:spcPct val="100000"/>
              </a:lnSpc>
              <a:spcBef>
                <a:spcPts val="600"/>
              </a:spcBef>
            </a:pPr>
            <a:r>
              <a:rPr lang="en-IN" sz="2000" dirty="0"/>
              <a:t>A steel cutting knife.</a:t>
            </a:r>
          </a:p>
          <a:p>
            <a:pPr marL="0" indent="0">
              <a:buNone/>
            </a:pPr>
            <a:endParaRPr lang="en-IN" sz="2400" dirty="0"/>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050" name="Picture 2">
            <a:extLst>
              <a:ext uri="{FF2B5EF4-FFF2-40B4-BE49-F238E27FC236}">
                <a16:creationId xmlns:a16="http://schemas.microsoft.com/office/drawing/2014/main" xmlns="" id="{A056FEC6-A2FE-466E-BAD2-9A0E327010A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432798" y="1457824"/>
            <a:ext cx="3397351" cy="1988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 name="Picture 3">
            <a:extLst>
              <a:ext uri="{FF2B5EF4-FFF2-40B4-BE49-F238E27FC236}">
                <a16:creationId xmlns:a16="http://schemas.microsoft.com/office/drawing/2014/main" xmlns="" id="{C227B917-AD51-49B4-BCCE-3D879DE0D324}"/>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439251" y="3986658"/>
            <a:ext cx="3390898" cy="1413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760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1"/>
            <a:ext cx="11209017" cy="753082"/>
          </a:xfrm>
          <a:solidFill>
            <a:schemeClr val="accent6"/>
          </a:solidFill>
        </p:spPr>
        <p:txBody>
          <a:bodyPr>
            <a:normAutofit fontScale="90000"/>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b. Institutional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36</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5" y="846174"/>
            <a:ext cx="7581246" cy="5535926"/>
          </a:xfrm>
        </p:spPr>
        <p:txBody>
          <a:bodyPr>
            <a:noAutofit/>
          </a:bodyPr>
          <a:lstStyle/>
          <a:p>
            <a:pPr marL="457200" indent="-457200" eaLnBrk="0" hangingPunct="0">
              <a:buAutoNum type="arabicPeriod"/>
            </a:pPr>
            <a:r>
              <a:rPr lang="en-IN" sz="2400" b="1" dirty="0"/>
              <a:t>Portable bio-bins for flats/colonies/institutions</a:t>
            </a:r>
          </a:p>
          <a:p>
            <a:pPr marL="0" indent="0" eaLnBrk="0" hangingPunct="0">
              <a:spcBef>
                <a:spcPts val="600"/>
              </a:spcBef>
              <a:buNone/>
            </a:pPr>
            <a:r>
              <a:rPr lang="en-IN" sz="2000" b="1" u="sng" dirty="0"/>
              <a:t>Operation &amp; Maintenance Protocols</a:t>
            </a:r>
            <a:endParaRPr lang="en-IN" sz="2000" dirty="0"/>
          </a:p>
          <a:p>
            <a:pPr lvl="0" eaLnBrk="0" hangingPunct="0">
              <a:spcBef>
                <a:spcPts val="600"/>
              </a:spcBef>
            </a:pPr>
            <a:r>
              <a:rPr lang="en-IN" sz="2000" dirty="0"/>
              <a:t>The biodegradable waste sorted from the source are cut or chopped into small pieces and put into the </a:t>
            </a:r>
            <a:r>
              <a:rPr lang="en-IN" sz="2000" dirty="0" err="1"/>
              <a:t>bin.Occasionally</a:t>
            </a:r>
            <a:r>
              <a:rPr lang="en-IN" sz="2000" dirty="0"/>
              <a:t> spray dung water.</a:t>
            </a:r>
          </a:p>
          <a:p>
            <a:pPr lvl="0" eaLnBrk="0" hangingPunct="0">
              <a:spcBef>
                <a:spcPts val="600"/>
              </a:spcBef>
            </a:pPr>
            <a:r>
              <a:rPr lang="en-IN" sz="2000" dirty="0"/>
              <a:t>Repeat the process daily.</a:t>
            </a:r>
          </a:p>
          <a:p>
            <a:pPr lvl="0" eaLnBrk="0" hangingPunct="0">
              <a:spcBef>
                <a:spcPts val="600"/>
              </a:spcBef>
            </a:pPr>
            <a:r>
              <a:rPr lang="en-IN" sz="2000" dirty="0"/>
              <a:t>One bin is suitable for 15 days.</a:t>
            </a:r>
          </a:p>
          <a:p>
            <a:pPr lvl="0" eaLnBrk="0" hangingPunct="0">
              <a:spcBef>
                <a:spcPts val="600"/>
              </a:spcBef>
            </a:pPr>
            <a:r>
              <a:rPr lang="en-IN" sz="2000" dirty="0"/>
              <a:t>After that cover it with a stopper.</a:t>
            </a:r>
          </a:p>
          <a:p>
            <a:r>
              <a:rPr lang="en-IN" sz="2000" dirty="0"/>
              <a:t>Turn the waste and mix it occasionally may be once in two days</a:t>
            </a:r>
          </a:p>
          <a:p>
            <a:r>
              <a:rPr lang="en-IN" sz="2000" dirty="0"/>
              <a:t>After the first bin is closed use the second bin for depositing the waste </a:t>
            </a:r>
          </a:p>
          <a:p>
            <a:r>
              <a:rPr lang="en-IN" sz="2000" dirty="0"/>
              <a:t>When the second bin is full, the waste in the first bin would have become compost.</a:t>
            </a:r>
          </a:p>
          <a:p>
            <a:pPr marL="0" indent="0">
              <a:buNone/>
            </a:pPr>
            <a:r>
              <a:rPr lang="en-IN" sz="2000" b="1" u="sng" dirty="0"/>
              <a:t>Pros &amp; Cons</a:t>
            </a:r>
          </a:p>
          <a:p>
            <a:pPr lvl="0" eaLnBrk="0" hangingPunct="0">
              <a:spcBef>
                <a:spcPts val="600"/>
              </a:spcBef>
              <a:buFont typeface="Wingdings" panose="05000000000000000000" pitchFamily="2" charset="2"/>
              <a:buChar char="ü"/>
            </a:pPr>
            <a:r>
              <a:rPr lang="en-IN" sz="2000" dirty="0"/>
              <a:t>It is mostly suitable for open terraced flats, institutions and large households.</a:t>
            </a:r>
          </a:p>
          <a:p>
            <a:pPr>
              <a:spcBef>
                <a:spcPts val="600"/>
              </a:spcBef>
              <a:buFont typeface="Calibri" panose="020F0502020204030204" pitchFamily="34" charset="0"/>
              <a:buChar char="×"/>
            </a:pPr>
            <a:r>
              <a:rPr lang="en-IN" sz="2000" dirty="0"/>
              <a:t>Should be kept away from rain.</a:t>
            </a:r>
          </a:p>
          <a:p>
            <a:endParaRPr lang="en-IN" sz="2000" dirty="0"/>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1" name="Picture 2" descr="Portable Bio bin">
            <a:extLst>
              <a:ext uri="{FF2B5EF4-FFF2-40B4-BE49-F238E27FC236}">
                <a16:creationId xmlns:a16="http://schemas.microsoft.com/office/drawing/2014/main" xmlns="" id="{9E38965E-2008-4C68-B61C-BF010997A062}"/>
              </a:ext>
            </a:extLst>
          </p:cNvPr>
          <p:cNvPicPr>
            <a:picLocks noChangeAspect="1" noChangeArrowheads="1"/>
          </p:cNvPicPr>
          <p:nvPr/>
        </p:nvPicPr>
        <p:blipFill>
          <a:blip r:embed="rId3" cstate="print"/>
          <a:srcRect/>
          <a:stretch>
            <a:fillRect/>
          </a:stretch>
        </p:blipFill>
        <p:spPr bwMode="auto">
          <a:xfrm>
            <a:off x="8319757" y="1305869"/>
            <a:ext cx="3515108" cy="2200901"/>
          </a:xfrm>
          <a:prstGeom prst="rect">
            <a:avLst/>
          </a:prstGeom>
          <a:noFill/>
          <a:ln w="9525">
            <a:noFill/>
            <a:miter lim="800000"/>
            <a:headEnd/>
            <a:tailEnd/>
          </a:ln>
        </p:spPr>
      </p:pic>
      <p:pic>
        <p:nvPicPr>
          <p:cNvPr id="3074" name="Picture 2">
            <a:extLst>
              <a:ext uri="{FF2B5EF4-FFF2-40B4-BE49-F238E27FC236}">
                <a16:creationId xmlns:a16="http://schemas.microsoft.com/office/drawing/2014/main" xmlns="" id="{8FFCD9AB-9870-4F78-981D-A8E26E94C0B1}"/>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319756" y="3721501"/>
            <a:ext cx="3503940" cy="183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68900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1"/>
            <a:ext cx="11209017" cy="753082"/>
          </a:xfrm>
          <a:solidFill>
            <a:schemeClr val="accent6"/>
          </a:solidFill>
        </p:spPr>
        <p:txBody>
          <a:bodyPr>
            <a:normAutofit fontScale="90000"/>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b. Institutional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37</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5" y="846174"/>
            <a:ext cx="7581246" cy="5535926"/>
          </a:xfrm>
        </p:spPr>
        <p:txBody>
          <a:bodyPr>
            <a:noAutofit/>
          </a:bodyPr>
          <a:lstStyle/>
          <a:p>
            <a:pPr marL="0" indent="0" eaLnBrk="0" hangingPunct="0">
              <a:buNone/>
            </a:pPr>
            <a:r>
              <a:rPr lang="en-IN" sz="2400" b="1" dirty="0"/>
              <a:t>2. Aerobic bin (ferrocement) composting unit (</a:t>
            </a:r>
            <a:r>
              <a:rPr lang="en-IN" sz="2400" b="1" dirty="0" err="1"/>
              <a:t>Thumboormzhy</a:t>
            </a:r>
            <a:r>
              <a:rPr lang="en-IN" sz="2400" b="1" dirty="0"/>
              <a:t> Model)</a:t>
            </a:r>
          </a:p>
          <a:p>
            <a:pPr algn="just" eaLnBrk="0" hangingPunct="0"/>
            <a:r>
              <a:rPr lang="en-IN" sz="2000" dirty="0"/>
              <a:t>The composting unit includes a box like structure with Ferro cement floor. Layers of cow dung, carbon source and waste materials are subjected to composting in presence of oxygen. </a:t>
            </a:r>
          </a:p>
          <a:p>
            <a:pPr algn="just" eaLnBrk="0" hangingPunct="0"/>
            <a:r>
              <a:rPr lang="en-IN" sz="2000" dirty="0"/>
              <a:t>Under the correct conditions creates a lot of heat </a:t>
            </a:r>
            <a:r>
              <a:rPr lang="en-IN" sz="2000" dirty="0" err="1"/>
              <a:t>upto</a:t>
            </a:r>
            <a:r>
              <a:rPr lang="en-IN" sz="2000" dirty="0"/>
              <a:t> 70˚C, this can kill all sorts of seeds and pathogens. </a:t>
            </a:r>
          </a:p>
          <a:p>
            <a:pPr algn="just" eaLnBrk="0" hangingPunct="0"/>
            <a:r>
              <a:rPr lang="en-IN" sz="2000" dirty="0"/>
              <a:t>An efficient aerobic compost bin does not emit foul ammonia like smell. </a:t>
            </a:r>
          </a:p>
          <a:p>
            <a:pPr algn="just" eaLnBrk="0" hangingPunct="0"/>
            <a:r>
              <a:rPr lang="en-IN" sz="2000" dirty="0"/>
              <a:t>Reduces the biomass to usable compost quicker than its anaerobic counterpart</a:t>
            </a:r>
          </a:p>
          <a:p>
            <a:pPr algn="just" eaLnBrk="0" hangingPunct="0"/>
            <a:r>
              <a:rPr lang="en-IN" sz="2000" dirty="0"/>
              <a:t>Model popularized at Alappuzha</a:t>
            </a:r>
          </a:p>
          <a:p>
            <a:pPr algn="just" eaLnBrk="0" hangingPunct="0"/>
            <a:r>
              <a:rPr lang="en-IN" sz="2000" dirty="0"/>
              <a:t>Can be used at institutional as well as community levels</a:t>
            </a:r>
          </a:p>
          <a:p>
            <a:pPr marL="0" indent="0" eaLnBrk="0" hangingPunct="0">
              <a:buNone/>
            </a:pPr>
            <a:r>
              <a:rPr lang="en-IN" sz="2000" b="1" u="sng" dirty="0"/>
              <a:t>Specification and Size</a:t>
            </a:r>
            <a:endParaRPr lang="en-IN" sz="2000" dirty="0"/>
          </a:p>
          <a:p>
            <a:pPr lvl="0" eaLnBrk="0" hangingPunct="0">
              <a:spcBef>
                <a:spcPts val="600"/>
              </a:spcBef>
            </a:pPr>
            <a:r>
              <a:rPr lang="en-IN" sz="2000" dirty="0"/>
              <a:t>Capacity – 15-20 Kg/day of kitchen waste (20 families) in a 2 bin unit</a:t>
            </a:r>
          </a:p>
          <a:p>
            <a:pPr lvl="0" eaLnBrk="0" hangingPunct="0">
              <a:spcBef>
                <a:spcPts val="600"/>
              </a:spcBef>
            </a:pPr>
            <a:r>
              <a:rPr lang="en-IN" sz="2000" dirty="0"/>
              <a:t>Dimension – 120 cm X 120 cm X 120 cm </a:t>
            </a:r>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 name="Picture 2" descr="https://fbcdn-sphotos-h-a.akamaihd.net/hphotos-ak-xpa1/v/t1.0-9/544920_816979998366293_8345959876324946522_n.jpg?oh=4d2f7282484b96e6edb45f5b49e17d0d&amp;oe=550B23FA&amp;__gda__=1426753912_a290394a5dd227228c107c24f4f5cae0">
            <a:extLst>
              <a:ext uri="{FF2B5EF4-FFF2-40B4-BE49-F238E27FC236}">
                <a16:creationId xmlns:a16="http://schemas.microsoft.com/office/drawing/2014/main" xmlns="" id="{2337A8C1-5B51-42F1-AA91-5FF91E313609}"/>
              </a:ext>
            </a:extLst>
          </p:cNvPr>
          <p:cNvPicPr>
            <a:picLocks noChangeAspect="1" noChangeArrowheads="1"/>
          </p:cNvPicPr>
          <p:nvPr/>
        </p:nvPicPr>
        <p:blipFill>
          <a:blip r:embed="rId3"/>
          <a:srcRect/>
          <a:stretch>
            <a:fillRect/>
          </a:stretch>
        </p:blipFill>
        <p:spPr>
          <a:xfrm>
            <a:off x="8432799" y="3324379"/>
            <a:ext cx="3638283" cy="2892435"/>
          </a:xfrm>
          <a:prstGeom prst="rect">
            <a:avLst/>
          </a:prstGeom>
        </p:spPr>
      </p:pic>
      <p:pic>
        <p:nvPicPr>
          <p:cNvPr id="4098" name="Picture 2">
            <a:extLst>
              <a:ext uri="{FF2B5EF4-FFF2-40B4-BE49-F238E27FC236}">
                <a16:creationId xmlns:a16="http://schemas.microsoft.com/office/drawing/2014/main" xmlns="" id="{DA4000B7-E3B0-4A94-AA07-F386FC2F588E}"/>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432799" y="1099460"/>
            <a:ext cx="3614657" cy="1971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06944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1"/>
            <a:ext cx="11209017" cy="753082"/>
          </a:xfrm>
          <a:solidFill>
            <a:schemeClr val="accent6"/>
          </a:solidFill>
        </p:spPr>
        <p:txBody>
          <a:bodyPr>
            <a:normAutofit fontScale="90000"/>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b. Institutional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38</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5" y="846174"/>
            <a:ext cx="6478309" cy="5535926"/>
          </a:xfrm>
        </p:spPr>
        <p:txBody>
          <a:bodyPr>
            <a:noAutofit/>
          </a:bodyPr>
          <a:lstStyle/>
          <a:p>
            <a:pPr marL="0" indent="0" eaLnBrk="0" hangingPunct="0">
              <a:buNone/>
            </a:pPr>
            <a:r>
              <a:rPr lang="en-IN" sz="2400" b="1" dirty="0"/>
              <a:t>2. Aerobic bin (ferrocement) composting unit (</a:t>
            </a:r>
            <a:r>
              <a:rPr lang="en-IN" sz="2400" b="1" dirty="0" err="1"/>
              <a:t>Thumboormzhy</a:t>
            </a:r>
            <a:r>
              <a:rPr lang="en-IN" sz="2400" b="1" dirty="0"/>
              <a:t> Model)</a:t>
            </a:r>
          </a:p>
          <a:p>
            <a:pPr marL="0" indent="0" eaLnBrk="0" hangingPunct="0">
              <a:buNone/>
            </a:pPr>
            <a:r>
              <a:rPr lang="en-IN" sz="2000" b="1" u="sng" dirty="0"/>
              <a:t>Infrastructure Requirements</a:t>
            </a:r>
            <a:endParaRPr lang="en-IN" sz="2000" dirty="0"/>
          </a:p>
          <a:p>
            <a:r>
              <a:rPr lang="en-IN" sz="2000" dirty="0"/>
              <a:t>Ferro-cement tanks – 2nos</a:t>
            </a:r>
          </a:p>
          <a:p>
            <a:r>
              <a:rPr lang="en-IN" sz="2000" dirty="0"/>
              <a:t>Cow-dung mixture</a:t>
            </a:r>
          </a:p>
          <a:p>
            <a:r>
              <a:rPr lang="en-IN" sz="2000" dirty="0"/>
              <a:t>Bio-culture</a:t>
            </a:r>
          </a:p>
          <a:p>
            <a:pPr algn="just"/>
            <a:r>
              <a:rPr lang="en-IN" sz="2000" dirty="0"/>
              <a:t>Tanks constructed by assembling ferro-cement slabs width 4cm thickness 2cm on four ferro-cement legs to form a box with four sides. </a:t>
            </a:r>
          </a:p>
          <a:p>
            <a:pPr algn="just"/>
            <a:r>
              <a:rPr lang="en-IN" sz="2000" dirty="0"/>
              <a:t>It is placed on a level ground under a roof. Both the bottom and top sides are open. There is a gap of 2 to 3 cm between the slabs for aeration.</a:t>
            </a:r>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xmlns="" id="{116E44EA-E001-4B65-9E1A-135747B49905}"/>
              </a:ext>
            </a:extLst>
          </p:cNvPr>
          <p:cNvPicPr>
            <a:picLocks noChangeAspect="1"/>
          </p:cNvPicPr>
          <p:nvPr/>
        </p:nvPicPr>
        <p:blipFill>
          <a:blip r:embed="rId3"/>
          <a:stretch>
            <a:fillRect/>
          </a:stretch>
        </p:blipFill>
        <p:spPr>
          <a:xfrm>
            <a:off x="7124099" y="2160700"/>
            <a:ext cx="4563109" cy="2628677"/>
          </a:xfrm>
          <a:prstGeom prst="rect">
            <a:avLst/>
          </a:prstGeom>
        </p:spPr>
      </p:pic>
    </p:spTree>
    <p:extLst>
      <p:ext uri="{BB962C8B-B14F-4D97-AF65-F5344CB8AC3E}">
        <p14:creationId xmlns:p14="http://schemas.microsoft.com/office/powerpoint/2010/main" xmlns="" val="595142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1"/>
            <a:ext cx="11209017" cy="753082"/>
          </a:xfrm>
          <a:solidFill>
            <a:schemeClr val="accent6"/>
          </a:solidFill>
        </p:spPr>
        <p:txBody>
          <a:bodyPr>
            <a:normAutofit fontScale="90000"/>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b. Institutional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39</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5" y="846174"/>
            <a:ext cx="8655900" cy="5535926"/>
          </a:xfrm>
        </p:spPr>
        <p:txBody>
          <a:bodyPr>
            <a:noAutofit/>
          </a:bodyPr>
          <a:lstStyle/>
          <a:p>
            <a:pPr marL="0" indent="0" eaLnBrk="0" hangingPunct="0">
              <a:buNone/>
            </a:pPr>
            <a:r>
              <a:rPr lang="en-IN" sz="2400" b="1" dirty="0"/>
              <a:t>2. Aerobic bin (ferrocement) composting unit</a:t>
            </a:r>
          </a:p>
          <a:p>
            <a:pPr marL="0" indent="0" eaLnBrk="0" hangingPunct="0">
              <a:buNone/>
            </a:pPr>
            <a:r>
              <a:rPr lang="en-IN" sz="2000" b="1" u="sng" dirty="0"/>
              <a:t>Operation &amp; </a:t>
            </a:r>
            <a:r>
              <a:rPr lang="en-IN" sz="2000" b="1" u="sng" dirty="0" err="1"/>
              <a:t>Manintenance</a:t>
            </a:r>
            <a:r>
              <a:rPr lang="en-IN" sz="2000" b="1" u="sng" dirty="0"/>
              <a:t> protocols</a:t>
            </a:r>
            <a:endParaRPr lang="en-IN" sz="2000" dirty="0"/>
          </a:p>
          <a:p>
            <a:pPr lvl="0" eaLnBrk="0" hangingPunct="0">
              <a:spcBef>
                <a:spcPts val="600"/>
              </a:spcBef>
            </a:pPr>
            <a:r>
              <a:rPr lang="en-IN" sz="2000" dirty="0"/>
              <a:t>A 6 inch layer of fresh cow dung is laid as the first layer.</a:t>
            </a:r>
          </a:p>
          <a:p>
            <a:pPr lvl="0" eaLnBrk="0" hangingPunct="0">
              <a:spcBef>
                <a:spcPts val="600"/>
              </a:spcBef>
            </a:pPr>
            <a:r>
              <a:rPr lang="en-IN" sz="2000" dirty="0"/>
              <a:t>A 6 inch layer of dried leaves is laid on top of the cow dung layer.</a:t>
            </a:r>
          </a:p>
          <a:p>
            <a:pPr lvl="0" eaLnBrk="0" hangingPunct="0">
              <a:spcBef>
                <a:spcPts val="600"/>
              </a:spcBef>
            </a:pPr>
            <a:r>
              <a:rPr lang="en-IN" sz="2000" dirty="0"/>
              <a:t>Above that 6 inch layer waste is added and inoculum containing enzymes made from cow dung is sprayed, this hastens composting.</a:t>
            </a:r>
          </a:p>
          <a:p>
            <a:pPr lvl="0" eaLnBrk="0" hangingPunct="0">
              <a:spcBef>
                <a:spcPts val="600"/>
              </a:spcBef>
            </a:pPr>
            <a:r>
              <a:rPr lang="en-IN" sz="2000" dirty="0"/>
              <a:t>Alternate, 6 inch layers of dried leaves and waste sprayed with inoculum is repeated till the bin is filled.</a:t>
            </a:r>
          </a:p>
          <a:p>
            <a:pPr lvl="0" eaLnBrk="0" hangingPunct="0">
              <a:spcBef>
                <a:spcPts val="600"/>
              </a:spcBef>
            </a:pPr>
            <a:r>
              <a:rPr lang="en-IN" sz="2000" dirty="0"/>
              <a:t>Once the first bin is filled, start using the second bin. By the time the second bin is filled the contents in the first bin will turn into compost. If not, take it out and dry it in dry beds.</a:t>
            </a:r>
          </a:p>
          <a:p>
            <a:pPr lvl="0" eaLnBrk="0" hangingPunct="0">
              <a:spcBef>
                <a:spcPts val="600"/>
              </a:spcBef>
            </a:pPr>
            <a:r>
              <a:rPr lang="en-IN" sz="2000" dirty="0"/>
              <a:t>Cost per one unit is </a:t>
            </a:r>
            <a:r>
              <a:rPr lang="en-IN" sz="2000" dirty="0" err="1"/>
              <a:t>Rs</a:t>
            </a:r>
            <a:r>
              <a:rPr lang="en-IN" sz="2000" dirty="0"/>
              <a:t>. 2 Lakhs including shed</a:t>
            </a:r>
          </a:p>
          <a:p>
            <a:pPr marL="0" indent="0" eaLnBrk="0" hangingPunct="0">
              <a:buNone/>
            </a:pPr>
            <a:r>
              <a:rPr lang="en-IN" sz="2000" b="1" u="sng" dirty="0"/>
              <a:t>Pros &amp; Cons</a:t>
            </a:r>
          </a:p>
          <a:p>
            <a:pPr lvl="0" eaLnBrk="0" hangingPunct="0">
              <a:buFont typeface="Wingdings" panose="05000000000000000000" pitchFamily="2" charset="2"/>
              <a:buChar char="ü"/>
            </a:pPr>
            <a:r>
              <a:rPr lang="en-IN" sz="2000" dirty="0"/>
              <a:t>All types of degradable waste including dead animals can be decomposed.</a:t>
            </a:r>
          </a:p>
          <a:p>
            <a:pPr>
              <a:buFont typeface="Calibri" panose="020F0502020204030204" pitchFamily="34" charset="0"/>
              <a:buChar char="×"/>
            </a:pPr>
            <a:r>
              <a:rPr lang="en-IN" sz="2000" dirty="0"/>
              <a:t>High cost of construction and maintenance, required more space, continuous monitoring by skilled labours required.</a:t>
            </a:r>
            <a:endParaRPr lang="en-IN" sz="2000" b="1" u="sng" dirty="0"/>
          </a:p>
          <a:p>
            <a:pPr marL="0" indent="0" eaLnBrk="0" hangingPunct="0">
              <a:buNone/>
            </a:pPr>
            <a:endParaRPr lang="en-IN" sz="2000" dirty="0"/>
          </a:p>
          <a:p>
            <a:pPr marL="0" lvl="0" indent="0" eaLnBrk="0" hangingPunct="0">
              <a:buNone/>
            </a:pPr>
            <a:endParaRPr lang="en-IN" sz="2000" dirty="0"/>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xmlns="" id="{B584020D-7B54-4FC9-815A-F0EFC2CDCAE8}"/>
              </a:ext>
            </a:extLst>
          </p:cNvPr>
          <p:cNvPicPr>
            <a:picLocks noChangeAspect="1"/>
          </p:cNvPicPr>
          <p:nvPr/>
        </p:nvPicPr>
        <p:blipFill>
          <a:blip r:embed="rId3"/>
          <a:stretch>
            <a:fillRect/>
          </a:stretch>
        </p:blipFill>
        <p:spPr>
          <a:xfrm>
            <a:off x="9389512" y="890937"/>
            <a:ext cx="2434184" cy="1369222"/>
          </a:xfrm>
          <a:prstGeom prst="rect">
            <a:avLst/>
          </a:prstGeom>
        </p:spPr>
      </p:pic>
      <p:pic>
        <p:nvPicPr>
          <p:cNvPr id="11" name="Picture 10">
            <a:extLst>
              <a:ext uri="{FF2B5EF4-FFF2-40B4-BE49-F238E27FC236}">
                <a16:creationId xmlns:a16="http://schemas.microsoft.com/office/drawing/2014/main" xmlns="" id="{37DB065B-72D8-4D0C-8B65-79BB0B85D7D2}"/>
              </a:ext>
            </a:extLst>
          </p:cNvPr>
          <p:cNvPicPr>
            <a:picLocks noChangeAspect="1"/>
          </p:cNvPicPr>
          <p:nvPr/>
        </p:nvPicPr>
        <p:blipFill>
          <a:blip r:embed="rId4"/>
          <a:stretch>
            <a:fillRect/>
          </a:stretch>
        </p:blipFill>
        <p:spPr>
          <a:xfrm>
            <a:off x="9389512" y="2328721"/>
            <a:ext cx="2434184" cy="1369222"/>
          </a:xfrm>
          <a:prstGeom prst="rect">
            <a:avLst/>
          </a:prstGeom>
        </p:spPr>
      </p:pic>
      <p:pic>
        <p:nvPicPr>
          <p:cNvPr id="12" name="Picture 11">
            <a:extLst>
              <a:ext uri="{FF2B5EF4-FFF2-40B4-BE49-F238E27FC236}">
                <a16:creationId xmlns:a16="http://schemas.microsoft.com/office/drawing/2014/main" xmlns="" id="{DF3E2DF3-BEF8-4FB5-BA94-0B2623BF65BE}"/>
              </a:ext>
            </a:extLst>
          </p:cNvPr>
          <p:cNvPicPr>
            <a:picLocks noChangeAspect="1"/>
          </p:cNvPicPr>
          <p:nvPr/>
        </p:nvPicPr>
        <p:blipFill>
          <a:blip r:embed="rId5"/>
          <a:stretch>
            <a:fillRect/>
          </a:stretch>
        </p:blipFill>
        <p:spPr>
          <a:xfrm>
            <a:off x="9389512" y="3766505"/>
            <a:ext cx="2434185" cy="1340826"/>
          </a:xfrm>
          <a:prstGeom prst="rect">
            <a:avLst/>
          </a:prstGeom>
        </p:spPr>
      </p:pic>
      <p:pic>
        <p:nvPicPr>
          <p:cNvPr id="13" name="Picture 12">
            <a:extLst>
              <a:ext uri="{FF2B5EF4-FFF2-40B4-BE49-F238E27FC236}">
                <a16:creationId xmlns:a16="http://schemas.microsoft.com/office/drawing/2014/main" xmlns="" id="{738CF8EB-1900-433C-A292-C873A854A369}"/>
              </a:ext>
            </a:extLst>
          </p:cNvPr>
          <p:cNvPicPr>
            <a:picLocks noChangeAspect="1"/>
          </p:cNvPicPr>
          <p:nvPr/>
        </p:nvPicPr>
        <p:blipFill>
          <a:blip r:embed="rId6"/>
          <a:stretch>
            <a:fillRect/>
          </a:stretch>
        </p:blipFill>
        <p:spPr>
          <a:xfrm>
            <a:off x="9389513" y="5196005"/>
            <a:ext cx="2434183" cy="1389596"/>
          </a:xfrm>
          <a:prstGeom prst="rect">
            <a:avLst/>
          </a:prstGeom>
        </p:spPr>
      </p:pic>
    </p:spTree>
    <p:extLst>
      <p:ext uri="{BB962C8B-B14F-4D97-AF65-F5344CB8AC3E}">
        <p14:creationId xmlns:p14="http://schemas.microsoft.com/office/powerpoint/2010/main" xmlns="" val="710462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14679" y="298133"/>
            <a:ext cx="11209017" cy="1185228"/>
          </a:xfrm>
          <a:solidFill>
            <a:schemeClr val="accent6"/>
          </a:solidFill>
        </p:spPr>
        <p:txBody>
          <a:bodyPr>
            <a:normAutofit/>
          </a:bodyPr>
          <a:lstStyle/>
          <a:p>
            <a:r>
              <a:rPr lang="en-IN" sz="3200" b="1" dirty="0">
                <a:solidFill>
                  <a:schemeClr val="bg1"/>
                </a:solidFill>
                <a:latin typeface="+mn-lt"/>
              </a:rPr>
              <a:t>I. COMPOSTING</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4</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594360" y="1782890"/>
            <a:ext cx="7340600" cy="4575047"/>
          </a:xfrm>
        </p:spPr>
        <p:txBody>
          <a:bodyPr>
            <a:normAutofit/>
          </a:bodyPr>
          <a:lstStyle/>
          <a:p>
            <a:r>
              <a:rPr lang="en-IN" b="1" dirty="0"/>
              <a:t>Decomposition of organic fraction in the presence of air</a:t>
            </a:r>
          </a:p>
          <a:p>
            <a:r>
              <a:rPr lang="en-IN" b="1" dirty="0"/>
              <a:t>Principal by products are CO2, Water and heat</a:t>
            </a:r>
          </a:p>
          <a:p>
            <a:r>
              <a:rPr lang="en-IN" b="1" dirty="0"/>
              <a:t>End product is compost(Manure)</a:t>
            </a:r>
          </a:p>
          <a:p>
            <a:r>
              <a:rPr lang="en-IN" b="1" dirty="0"/>
              <a:t>Various composting methods are</a:t>
            </a:r>
          </a:p>
          <a:p>
            <a:pPr marL="971550" lvl="1" indent="-514350">
              <a:buFont typeface="+mj-lt"/>
              <a:buAutoNum type="romanUcPeriod"/>
            </a:pPr>
            <a:r>
              <a:rPr lang="en-IN" b="1" dirty="0"/>
              <a:t>Aerobic composting</a:t>
            </a:r>
          </a:p>
          <a:p>
            <a:pPr marL="971550" lvl="1" indent="-514350">
              <a:buFont typeface="+mj-lt"/>
              <a:buAutoNum type="romanUcPeriod"/>
            </a:pPr>
            <a:r>
              <a:rPr lang="en-IN" b="1" dirty="0" err="1"/>
              <a:t>Vermi</a:t>
            </a:r>
            <a:r>
              <a:rPr lang="en-IN" b="1" dirty="0"/>
              <a:t> composting</a:t>
            </a:r>
          </a:p>
          <a:p>
            <a:pPr marL="971550" lvl="1" indent="-514350">
              <a:buFont typeface="+mj-lt"/>
              <a:buAutoNum type="romanUcPeriod"/>
            </a:pPr>
            <a:r>
              <a:rPr lang="en-IN" b="1" dirty="0"/>
              <a:t>Mechanical composting</a:t>
            </a:r>
          </a:p>
          <a:p>
            <a:endParaRPr lang="en-IN" b="1" dirty="0"/>
          </a:p>
        </p:txBody>
      </p:sp>
      <p:pic>
        <p:nvPicPr>
          <p:cNvPr id="4" name="Picture 3">
            <a:extLst>
              <a:ext uri="{FF2B5EF4-FFF2-40B4-BE49-F238E27FC236}">
                <a16:creationId xmlns:a16="http://schemas.microsoft.com/office/drawing/2014/main" xmlns="" id="{96244420-2CF6-4F0A-BA85-AAB7436C55A6}"/>
              </a:ext>
            </a:extLst>
          </p:cNvPr>
          <p:cNvPicPr>
            <a:picLocks noChangeAspect="1"/>
          </p:cNvPicPr>
          <p:nvPr/>
        </p:nvPicPr>
        <p:blipFill>
          <a:blip r:embed="rId3"/>
          <a:stretch>
            <a:fillRect/>
          </a:stretch>
        </p:blipFill>
        <p:spPr>
          <a:xfrm>
            <a:off x="8109115" y="1880076"/>
            <a:ext cx="3488525" cy="3092768"/>
          </a:xfrm>
          <a:prstGeom prst="rect">
            <a:avLst/>
          </a:prstGeom>
        </p:spPr>
      </p:pic>
    </p:spTree>
    <p:extLst>
      <p:ext uri="{BB962C8B-B14F-4D97-AF65-F5344CB8AC3E}">
        <p14:creationId xmlns:p14="http://schemas.microsoft.com/office/powerpoint/2010/main" xmlns="" val="1527449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1"/>
            <a:ext cx="11209017" cy="753082"/>
          </a:xfrm>
          <a:solidFill>
            <a:schemeClr val="accent6"/>
          </a:solidFill>
        </p:spPr>
        <p:txBody>
          <a:bodyPr>
            <a:normAutofit fontScale="90000"/>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b. Institutional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485640"/>
            <a:ext cx="6751954" cy="37235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40</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5" y="846174"/>
            <a:ext cx="6996783" cy="5535925"/>
          </a:xfrm>
        </p:spPr>
        <p:txBody>
          <a:bodyPr>
            <a:noAutofit/>
          </a:bodyPr>
          <a:lstStyle/>
          <a:p>
            <a:pPr marL="0" indent="0" eaLnBrk="0" hangingPunct="0">
              <a:buNone/>
            </a:pPr>
            <a:r>
              <a:rPr lang="en-IN" sz="2400" b="1" dirty="0"/>
              <a:t>3. Organic Waste Convertor (Mechanical Composting)</a:t>
            </a:r>
          </a:p>
          <a:p>
            <a:pPr marL="0" indent="0" eaLnBrk="0" hangingPunct="0">
              <a:spcBef>
                <a:spcPts val="600"/>
              </a:spcBef>
              <a:buNone/>
            </a:pPr>
            <a:r>
              <a:rPr lang="en-IN" sz="2000" b="1" u="sng" dirty="0"/>
              <a:t>Specification and Size</a:t>
            </a:r>
            <a:endParaRPr lang="en-IN" sz="2000" dirty="0"/>
          </a:p>
          <a:p>
            <a:pPr algn="just">
              <a:spcBef>
                <a:spcPts val="600"/>
              </a:spcBef>
            </a:pPr>
            <a:r>
              <a:rPr lang="en-IN" sz="2000" dirty="0"/>
              <a:t>Capacity – 10 kg /25kg/50kg/125 kg/250 per batch. </a:t>
            </a:r>
          </a:p>
          <a:p>
            <a:pPr algn="just">
              <a:spcBef>
                <a:spcPts val="600"/>
              </a:spcBef>
            </a:pPr>
            <a:r>
              <a:rPr lang="en-IN" sz="2000" dirty="0"/>
              <a:t>3 batches per hour and 7 to 8 hrs of operation is suggested per machine</a:t>
            </a:r>
          </a:p>
          <a:p>
            <a:pPr algn="just">
              <a:spcBef>
                <a:spcPts val="600"/>
              </a:spcBef>
            </a:pPr>
            <a:r>
              <a:rPr lang="en-IN" sz="2000" dirty="0"/>
              <a:t>Suitable for hotels, flats etc</a:t>
            </a:r>
          </a:p>
          <a:p>
            <a:pPr marL="0" indent="0" algn="just" eaLnBrk="0" hangingPunct="0">
              <a:spcBef>
                <a:spcPts val="600"/>
              </a:spcBef>
              <a:buNone/>
            </a:pPr>
            <a:r>
              <a:rPr lang="en-IN" sz="2000" b="1" u="sng" dirty="0"/>
              <a:t>Infrastructure Requirements</a:t>
            </a:r>
            <a:endParaRPr lang="en-IN" sz="2000" dirty="0"/>
          </a:p>
          <a:p>
            <a:pPr lvl="0" algn="just" eaLnBrk="0" hangingPunct="0">
              <a:spcBef>
                <a:spcPts val="600"/>
              </a:spcBef>
            </a:pPr>
            <a:r>
              <a:rPr lang="en-IN" sz="2000" dirty="0"/>
              <a:t>Working process includes three batches per hour or 1 to 8 hours per day.</a:t>
            </a:r>
          </a:p>
          <a:p>
            <a:pPr lvl="0" algn="just" eaLnBrk="0" hangingPunct="0">
              <a:spcBef>
                <a:spcPts val="600"/>
              </a:spcBef>
            </a:pPr>
            <a:r>
              <a:rPr lang="en-IN" sz="2000" dirty="0"/>
              <a:t>Plastic bags of capacity 20 Kg.</a:t>
            </a:r>
          </a:p>
          <a:p>
            <a:pPr lvl="0" algn="just" eaLnBrk="0" hangingPunct="0">
              <a:spcBef>
                <a:spcPts val="600"/>
              </a:spcBef>
            </a:pPr>
            <a:r>
              <a:rPr lang="en-IN" sz="2000" dirty="0"/>
              <a:t>Racks for the safe keeping of the bags containing partially processed waste.</a:t>
            </a:r>
          </a:p>
          <a:p>
            <a:pPr lvl="0" algn="just" eaLnBrk="0" hangingPunct="0">
              <a:spcBef>
                <a:spcPts val="600"/>
              </a:spcBef>
            </a:pPr>
            <a:r>
              <a:rPr lang="en-IN" sz="2000" dirty="0"/>
              <a:t>Room of dimension 3 m × 4 m with proper ventilation for installing machinery and safe storage of racks and baskets is required.</a:t>
            </a:r>
          </a:p>
          <a:p>
            <a:pPr algn="just">
              <a:spcBef>
                <a:spcPts val="600"/>
              </a:spcBef>
            </a:pPr>
            <a:r>
              <a:rPr lang="en-IN" sz="2000" dirty="0"/>
              <a:t>Organic solution</a:t>
            </a:r>
          </a:p>
          <a:p>
            <a:pPr algn="just">
              <a:spcBef>
                <a:spcPts val="600"/>
              </a:spcBef>
            </a:pPr>
            <a:r>
              <a:rPr lang="en-IN" sz="2000" dirty="0"/>
              <a:t>Power connection of 4 - 10 KW and water connection required.</a:t>
            </a:r>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1" name="Content Placeholder 7" descr="A large room&#10;&#10;Description generated with very high confidence">
            <a:extLst>
              <a:ext uri="{FF2B5EF4-FFF2-40B4-BE49-F238E27FC236}">
                <a16:creationId xmlns:a16="http://schemas.microsoft.com/office/drawing/2014/main" xmlns="" id="{2225BB6D-BB26-42B5-B911-9FA8F18F6107}"/>
              </a:ext>
            </a:extLst>
          </p:cNvPr>
          <p:cNvPicPr>
            <a:picLocks noChangeAspect="1"/>
          </p:cNvPicPr>
          <p:nvPr/>
        </p:nvPicPr>
        <p:blipFill>
          <a:blip r:embed="rId3"/>
          <a:stretch>
            <a:fillRect/>
          </a:stretch>
        </p:blipFill>
        <p:spPr>
          <a:xfrm>
            <a:off x="7657906" y="2269448"/>
            <a:ext cx="4130137" cy="2512028"/>
          </a:xfrm>
          <a:prstGeom prst="rect">
            <a:avLst/>
          </a:prstGeom>
        </p:spPr>
      </p:pic>
      <p:grpSp>
        <p:nvGrpSpPr>
          <p:cNvPr id="4" name="Group 4">
            <a:extLst>
              <a:ext uri="{FF2B5EF4-FFF2-40B4-BE49-F238E27FC236}">
                <a16:creationId xmlns:a16="http://schemas.microsoft.com/office/drawing/2014/main" xmlns="" id="{81324189-AC25-4AFD-9890-D724A3E2A1A2}"/>
              </a:ext>
            </a:extLst>
          </p:cNvPr>
          <p:cNvGrpSpPr>
            <a:grpSpLocks/>
          </p:cNvGrpSpPr>
          <p:nvPr/>
        </p:nvGrpSpPr>
        <p:grpSpPr bwMode="auto">
          <a:xfrm>
            <a:off x="-755650" y="2720975"/>
            <a:ext cx="5414963" cy="8308975"/>
            <a:chOff x="120" y="12665"/>
            <a:chExt cx="8528" cy="13086"/>
          </a:xfrm>
        </p:grpSpPr>
        <p:sp>
          <p:nvSpPr>
            <p:cNvPr id="5" name="Freeform 5">
              <a:extLst>
                <a:ext uri="{FF2B5EF4-FFF2-40B4-BE49-F238E27FC236}">
                  <a16:creationId xmlns:a16="http://schemas.microsoft.com/office/drawing/2014/main" xmlns="" id="{5C9CD4DE-DDE3-407E-9AE7-1E6C4FA2C877}"/>
                </a:ext>
              </a:extLst>
            </p:cNvPr>
            <p:cNvSpPr>
              <a:spLocks/>
            </p:cNvSpPr>
            <p:nvPr/>
          </p:nvSpPr>
          <p:spPr bwMode="auto">
            <a:xfrm>
              <a:off x="120" y="12665"/>
              <a:ext cx="8528" cy="13086"/>
            </a:xfrm>
            <a:custGeom>
              <a:avLst/>
              <a:gdLst>
                <a:gd name="T0" fmla="*/ 8527 w 8528"/>
                <a:gd name="T1" fmla="*/ -12245 h 13086"/>
                <a:gd name="T2" fmla="*/ 8827 w 8528"/>
                <a:gd name="T3" fmla="*/ -12245 h 13086"/>
              </a:gdLst>
              <a:ahLst/>
              <a:cxnLst>
                <a:cxn ang="0">
                  <a:pos x="T0" y="T1"/>
                </a:cxn>
                <a:cxn ang="0">
                  <a:pos x="T2" y="T3"/>
                </a:cxn>
              </a:cxnLst>
              <a:rect l="0" t="0" r="r" b="b"/>
              <a:pathLst>
                <a:path w="8528" h="13086">
                  <a:moveTo>
                    <a:pt x="8527" y="-12245"/>
                  </a:moveTo>
                  <a:lnTo>
                    <a:pt x="8827" y="-1224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2" name="Freeform 6">
              <a:extLst>
                <a:ext uri="{FF2B5EF4-FFF2-40B4-BE49-F238E27FC236}">
                  <a16:creationId xmlns:a16="http://schemas.microsoft.com/office/drawing/2014/main" xmlns="" id="{682AE44B-FB1B-4C39-A871-466E57DEEDEF}"/>
                </a:ext>
              </a:extLst>
            </p:cNvPr>
            <p:cNvSpPr>
              <a:spLocks/>
            </p:cNvSpPr>
            <p:nvPr/>
          </p:nvSpPr>
          <p:spPr bwMode="auto">
            <a:xfrm>
              <a:off x="120" y="12665"/>
              <a:ext cx="8528" cy="13086"/>
            </a:xfrm>
            <a:custGeom>
              <a:avLst/>
              <a:gdLst>
                <a:gd name="T0" fmla="*/ 8527 w 8528"/>
                <a:gd name="T1" fmla="*/ 0 h 13086"/>
                <a:gd name="T2" fmla="*/ 8827 w 8528"/>
                <a:gd name="T3" fmla="*/ 0 h 13086"/>
              </a:gdLst>
              <a:ahLst/>
              <a:cxnLst>
                <a:cxn ang="0">
                  <a:pos x="T0" y="T1"/>
                </a:cxn>
                <a:cxn ang="0">
                  <a:pos x="T2" y="T3"/>
                </a:cxn>
              </a:cxnLst>
              <a:rect l="0" t="0" r="r" b="b"/>
              <a:pathLst>
                <a:path w="8528" h="13086">
                  <a:moveTo>
                    <a:pt x="8527" y="0"/>
                  </a:moveTo>
                  <a:lnTo>
                    <a:pt x="8827" y="0"/>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 name="Freeform 7">
              <a:extLst>
                <a:ext uri="{FF2B5EF4-FFF2-40B4-BE49-F238E27FC236}">
                  <a16:creationId xmlns:a16="http://schemas.microsoft.com/office/drawing/2014/main" xmlns="" id="{749450F6-1AEA-4263-B280-93B24FD830BD}"/>
                </a:ext>
              </a:extLst>
            </p:cNvPr>
            <p:cNvSpPr>
              <a:spLocks/>
            </p:cNvSpPr>
            <p:nvPr/>
          </p:nvSpPr>
          <p:spPr bwMode="auto">
            <a:xfrm>
              <a:off x="120" y="12665"/>
              <a:ext cx="8528" cy="13086"/>
            </a:xfrm>
            <a:custGeom>
              <a:avLst/>
              <a:gdLst>
                <a:gd name="T0" fmla="*/ 300 w 8528"/>
                <a:gd name="T1" fmla="*/ -12365 h 13086"/>
                <a:gd name="T2" fmla="*/ 300 w 8528"/>
                <a:gd name="T3" fmla="*/ -12665 h 13086"/>
              </a:gdLst>
              <a:ahLst/>
              <a:cxnLst>
                <a:cxn ang="0">
                  <a:pos x="T0" y="T1"/>
                </a:cxn>
                <a:cxn ang="0">
                  <a:pos x="T2" y="T3"/>
                </a:cxn>
              </a:cxnLst>
              <a:rect l="0" t="0" r="r" b="b"/>
              <a:pathLst>
                <a:path w="8528" h="13086">
                  <a:moveTo>
                    <a:pt x="300" y="-12365"/>
                  </a:moveTo>
                  <a:lnTo>
                    <a:pt x="300" y="-1266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4" name="Freeform 8">
              <a:extLst>
                <a:ext uri="{FF2B5EF4-FFF2-40B4-BE49-F238E27FC236}">
                  <a16:creationId xmlns:a16="http://schemas.microsoft.com/office/drawing/2014/main" xmlns="" id="{16AC9785-BF87-4A83-A23F-8AE4DA7CCAE5}"/>
                </a:ext>
              </a:extLst>
            </p:cNvPr>
            <p:cNvSpPr>
              <a:spLocks/>
            </p:cNvSpPr>
            <p:nvPr/>
          </p:nvSpPr>
          <p:spPr bwMode="auto">
            <a:xfrm>
              <a:off x="120" y="12665"/>
              <a:ext cx="8528" cy="13086"/>
            </a:xfrm>
            <a:custGeom>
              <a:avLst/>
              <a:gdLst>
                <a:gd name="T0" fmla="*/ 300 w 8528"/>
                <a:gd name="T1" fmla="*/ 119 h 13086"/>
                <a:gd name="T2" fmla="*/ 300 w 8528"/>
                <a:gd name="T3" fmla="*/ 419 h 13086"/>
              </a:gdLst>
              <a:ahLst/>
              <a:cxnLst>
                <a:cxn ang="0">
                  <a:pos x="T0" y="T1"/>
                </a:cxn>
                <a:cxn ang="0">
                  <a:pos x="T2" y="T3"/>
                </a:cxn>
              </a:cxnLst>
              <a:rect l="0" t="0" r="r" b="b"/>
              <a:pathLst>
                <a:path w="8528" h="13086">
                  <a:moveTo>
                    <a:pt x="300" y="119"/>
                  </a:moveTo>
                  <a:lnTo>
                    <a:pt x="300" y="419"/>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5" name="Freeform 9">
              <a:extLst>
                <a:ext uri="{FF2B5EF4-FFF2-40B4-BE49-F238E27FC236}">
                  <a16:creationId xmlns:a16="http://schemas.microsoft.com/office/drawing/2014/main" xmlns="" id="{3CD90E7B-2C71-49E0-832B-75F4018C1A51}"/>
                </a:ext>
              </a:extLst>
            </p:cNvPr>
            <p:cNvSpPr>
              <a:spLocks/>
            </p:cNvSpPr>
            <p:nvPr/>
          </p:nvSpPr>
          <p:spPr bwMode="auto">
            <a:xfrm>
              <a:off x="120" y="12665"/>
              <a:ext cx="8528" cy="13086"/>
            </a:xfrm>
            <a:custGeom>
              <a:avLst/>
              <a:gdLst>
                <a:gd name="T0" fmla="*/ 8407 w 8528"/>
                <a:gd name="T1" fmla="*/ -12365 h 13086"/>
                <a:gd name="T2" fmla="*/ 8407 w 8528"/>
                <a:gd name="T3" fmla="*/ -12665 h 13086"/>
              </a:gdLst>
              <a:ahLst/>
              <a:cxnLst>
                <a:cxn ang="0">
                  <a:pos x="T0" y="T1"/>
                </a:cxn>
                <a:cxn ang="0">
                  <a:pos x="T2" y="T3"/>
                </a:cxn>
              </a:cxnLst>
              <a:rect l="0" t="0" r="r" b="b"/>
              <a:pathLst>
                <a:path w="8528" h="13086">
                  <a:moveTo>
                    <a:pt x="8407" y="-12365"/>
                  </a:moveTo>
                  <a:lnTo>
                    <a:pt x="8407" y="-1266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6" name="Freeform 10">
              <a:extLst>
                <a:ext uri="{FF2B5EF4-FFF2-40B4-BE49-F238E27FC236}">
                  <a16:creationId xmlns:a16="http://schemas.microsoft.com/office/drawing/2014/main" xmlns="" id="{279E489F-3609-49D5-A280-E501E9918918}"/>
                </a:ext>
              </a:extLst>
            </p:cNvPr>
            <p:cNvSpPr>
              <a:spLocks/>
            </p:cNvSpPr>
            <p:nvPr/>
          </p:nvSpPr>
          <p:spPr bwMode="auto">
            <a:xfrm>
              <a:off x="120" y="12665"/>
              <a:ext cx="8528" cy="13086"/>
            </a:xfrm>
            <a:custGeom>
              <a:avLst/>
              <a:gdLst>
                <a:gd name="T0" fmla="*/ 8407 w 8528"/>
                <a:gd name="T1" fmla="*/ 119 h 13086"/>
                <a:gd name="T2" fmla="*/ 8407 w 8528"/>
                <a:gd name="T3" fmla="*/ 419 h 13086"/>
              </a:gdLst>
              <a:ahLst/>
              <a:cxnLst>
                <a:cxn ang="0">
                  <a:pos x="T0" y="T1"/>
                </a:cxn>
                <a:cxn ang="0">
                  <a:pos x="T2" y="T3"/>
                </a:cxn>
              </a:cxnLst>
              <a:rect l="0" t="0" r="r" b="b"/>
              <a:pathLst>
                <a:path w="8528" h="13086">
                  <a:moveTo>
                    <a:pt x="8407" y="119"/>
                  </a:moveTo>
                  <a:lnTo>
                    <a:pt x="8407" y="419"/>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xmlns="" val="3088432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1"/>
            <a:ext cx="11209017" cy="753082"/>
          </a:xfrm>
          <a:solidFill>
            <a:schemeClr val="accent6"/>
          </a:solidFill>
        </p:spPr>
        <p:txBody>
          <a:bodyPr>
            <a:normAutofit fontScale="90000"/>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b. Institutional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485640"/>
            <a:ext cx="6751954" cy="37235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41</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20075" y="846174"/>
            <a:ext cx="6996783" cy="5535925"/>
          </a:xfrm>
        </p:spPr>
        <p:txBody>
          <a:bodyPr>
            <a:noAutofit/>
          </a:bodyPr>
          <a:lstStyle/>
          <a:p>
            <a:pPr marL="0" indent="0" eaLnBrk="0" hangingPunct="0">
              <a:buNone/>
            </a:pPr>
            <a:r>
              <a:rPr lang="en-IN" sz="2400" b="1" dirty="0"/>
              <a:t>3. Organic Waste Convertor (Mechanical Composting)</a:t>
            </a:r>
          </a:p>
          <a:p>
            <a:pPr marL="0" indent="0" eaLnBrk="0" hangingPunct="0">
              <a:spcBef>
                <a:spcPts val="600"/>
              </a:spcBef>
              <a:buNone/>
            </a:pPr>
            <a:r>
              <a:rPr lang="en-IN" sz="2000" b="1" u="sng" dirty="0"/>
              <a:t>Operation &amp; Maintenance Protocols</a:t>
            </a:r>
            <a:endParaRPr lang="en-IN" sz="2000" dirty="0"/>
          </a:p>
          <a:p>
            <a:pPr lvl="0" eaLnBrk="0" hangingPunct="0">
              <a:spcBef>
                <a:spcPts val="600"/>
              </a:spcBef>
            </a:pPr>
            <a:r>
              <a:rPr lang="en-IN" sz="2000" dirty="0"/>
              <a:t>Mix cow dung water or any other rapid composting materials with one kilo segregated waste.</a:t>
            </a:r>
          </a:p>
          <a:p>
            <a:pPr lvl="0" eaLnBrk="0" hangingPunct="0">
              <a:spcBef>
                <a:spcPts val="600"/>
              </a:spcBef>
            </a:pPr>
            <a:r>
              <a:rPr lang="en-IN" sz="2000" dirty="0"/>
              <a:t>Put this mixture in the machine and run the machine for 15 minutes.</a:t>
            </a:r>
          </a:p>
          <a:p>
            <a:pPr lvl="0" eaLnBrk="0" hangingPunct="0">
              <a:spcBef>
                <a:spcPts val="600"/>
              </a:spcBef>
            </a:pPr>
            <a:r>
              <a:rPr lang="en-IN" sz="2000" dirty="0"/>
              <a:t>Transfer the partially composted waste to basket and store in the rack.</a:t>
            </a:r>
          </a:p>
          <a:p>
            <a:pPr lvl="0" eaLnBrk="0" hangingPunct="0">
              <a:spcBef>
                <a:spcPts val="600"/>
              </a:spcBef>
            </a:pPr>
            <a:r>
              <a:rPr lang="en-IN" sz="2000" dirty="0"/>
              <a:t>The moisture content should not be less than 40%.</a:t>
            </a:r>
          </a:p>
          <a:p>
            <a:pPr>
              <a:spcBef>
                <a:spcPts val="600"/>
              </a:spcBef>
            </a:pPr>
            <a:r>
              <a:rPr lang="en-IN" sz="2000" dirty="0"/>
              <a:t>In 15 days, waste will become compost.</a:t>
            </a:r>
          </a:p>
          <a:p>
            <a:pPr marL="0" indent="0">
              <a:spcBef>
                <a:spcPts val="600"/>
              </a:spcBef>
              <a:buNone/>
            </a:pPr>
            <a:r>
              <a:rPr lang="en-IN" sz="2000" b="1" u="sng" dirty="0"/>
              <a:t>Pros &amp; Cons</a:t>
            </a:r>
          </a:p>
          <a:p>
            <a:pPr lvl="0" eaLnBrk="0" hangingPunct="0">
              <a:buFont typeface="Wingdings" panose="05000000000000000000" pitchFamily="2" charset="2"/>
              <a:buChar char="ü"/>
            </a:pPr>
            <a:r>
              <a:rPr lang="en-IN" sz="2000" dirty="0"/>
              <a:t>Easy and convenient technique to handle and convert the biodegradable waste into compost in less space and time</a:t>
            </a:r>
          </a:p>
          <a:p>
            <a:pPr lvl="0" eaLnBrk="0" hangingPunct="0">
              <a:buFont typeface="Wingdings" panose="05000000000000000000" pitchFamily="2" charset="2"/>
              <a:buChar char="ü"/>
            </a:pPr>
            <a:r>
              <a:rPr lang="en-IN" sz="2000" dirty="0"/>
              <a:t>Suitable for gated communities, flats, hotels etc.</a:t>
            </a:r>
          </a:p>
          <a:p>
            <a:pPr>
              <a:buFont typeface="Calibri" panose="020F0502020204030204" pitchFamily="34" charset="0"/>
              <a:buChar char="×"/>
            </a:pPr>
            <a:r>
              <a:rPr lang="en-IN" sz="2000" dirty="0"/>
              <a:t>High installation and maintenance cost (power and water).</a:t>
            </a:r>
          </a:p>
          <a:p>
            <a:pPr marL="0" indent="0">
              <a:spcBef>
                <a:spcPts val="600"/>
              </a:spcBef>
              <a:buNone/>
            </a:pPr>
            <a:endParaRPr lang="en-IN" sz="2000" dirty="0"/>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4" name="Group 4">
            <a:extLst>
              <a:ext uri="{FF2B5EF4-FFF2-40B4-BE49-F238E27FC236}">
                <a16:creationId xmlns:a16="http://schemas.microsoft.com/office/drawing/2014/main" xmlns="" id="{81324189-AC25-4AFD-9890-D724A3E2A1A2}"/>
              </a:ext>
            </a:extLst>
          </p:cNvPr>
          <p:cNvGrpSpPr>
            <a:grpSpLocks/>
          </p:cNvGrpSpPr>
          <p:nvPr/>
        </p:nvGrpSpPr>
        <p:grpSpPr bwMode="auto">
          <a:xfrm>
            <a:off x="-755650" y="2720975"/>
            <a:ext cx="5414963" cy="8308975"/>
            <a:chOff x="120" y="12665"/>
            <a:chExt cx="8528" cy="13086"/>
          </a:xfrm>
        </p:grpSpPr>
        <p:sp>
          <p:nvSpPr>
            <p:cNvPr id="5" name="Freeform 5">
              <a:extLst>
                <a:ext uri="{FF2B5EF4-FFF2-40B4-BE49-F238E27FC236}">
                  <a16:creationId xmlns:a16="http://schemas.microsoft.com/office/drawing/2014/main" xmlns="" id="{5C9CD4DE-DDE3-407E-9AE7-1E6C4FA2C877}"/>
                </a:ext>
              </a:extLst>
            </p:cNvPr>
            <p:cNvSpPr>
              <a:spLocks/>
            </p:cNvSpPr>
            <p:nvPr/>
          </p:nvSpPr>
          <p:spPr bwMode="auto">
            <a:xfrm>
              <a:off x="120" y="12665"/>
              <a:ext cx="8528" cy="13086"/>
            </a:xfrm>
            <a:custGeom>
              <a:avLst/>
              <a:gdLst>
                <a:gd name="T0" fmla="*/ 8527 w 8528"/>
                <a:gd name="T1" fmla="*/ -12245 h 13086"/>
                <a:gd name="T2" fmla="*/ 8827 w 8528"/>
                <a:gd name="T3" fmla="*/ -12245 h 13086"/>
              </a:gdLst>
              <a:ahLst/>
              <a:cxnLst>
                <a:cxn ang="0">
                  <a:pos x="T0" y="T1"/>
                </a:cxn>
                <a:cxn ang="0">
                  <a:pos x="T2" y="T3"/>
                </a:cxn>
              </a:cxnLst>
              <a:rect l="0" t="0" r="r" b="b"/>
              <a:pathLst>
                <a:path w="8528" h="13086">
                  <a:moveTo>
                    <a:pt x="8527" y="-12245"/>
                  </a:moveTo>
                  <a:lnTo>
                    <a:pt x="8827" y="-1224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2" name="Freeform 6">
              <a:extLst>
                <a:ext uri="{FF2B5EF4-FFF2-40B4-BE49-F238E27FC236}">
                  <a16:creationId xmlns:a16="http://schemas.microsoft.com/office/drawing/2014/main" xmlns="" id="{682AE44B-FB1B-4C39-A871-466E57DEEDEF}"/>
                </a:ext>
              </a:extLst>
            </p:cNvPr>
            <p:cNvSpPr>
              <a:spLocks/>
            </p:cNvSpPr>
            <p:nvPr/>
          </p:nvSpPr>
          <p:spPr bwMode="auto">
            <a:xfrm>
              <a:off x="120" y="12665"/>
              <a:ext cx="8528" cy="13086"/>
            </a:xfrm>
            <a:custGeom>
              <a:avLst/>
              <a:gdLst>
                <a:gd name="T0" fmla="*/ 8527 w 8528"/>
                <a:gd name="T1" fmla="*/ 0 h 13086"/>
                <a:gd name="T2" fmla="*/ 8827 w 8528"/>
                <a:gd name="T3" fmla="*/ 0 h 13086"/>
              </a:gdLst>
              <a:ahLst/>
              <a:cxnLst>
                <a:cxn ang="0">
                  <a:pos x="T0" y="T1"/>
                </a:cxn>
                <a:cxn ang="0">
                  <a:pos x="T2" y="T3"/>
                </a:cxn>
              </a:cxnLst>
              <a:rect l="0" t="0" r="r" b="b"/>
              <a:pathLst>
                <a:path w="8528" h="13086">
                  <a:moveTo>
                    <a:pt x="8527" y="0"/>
                  </a:moveTo>
                  <a:lnTo>
                    <a:pt x="8827" y="0"/>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 name="Freeform 7">
              <a:extLst>
                <a:ext uri="{FF2B5EF4-FFF2-40B4-BE49-F238E27FC236}">
                  <a16:creationId xmlns:a16="http://schemas.microsoft.com/office/drawing/2014/main" xmlns="" id="{749450F6-1AEA-4263-B280-93B24FD830BD}"/>
                </a:ext>
              </a:extLst>
            </p:cNvPr>
            <p:cNvSpPr>
              <a:spLocks/>
            </p:cNvSpPr>
            <p:nvPr/>
          </p:nvSpPr>
          <p:spPr bwMode="auto">
            <a:xfrm>
              <a:off x="120" y="12665"/>
              <a:ext cx="8528" cy="13086"/>
            </a:xfrm>
            <a:custGeom>
              <a:avLst/>
              <a:gdLst>
                <a:gd name="T0" fmla="*/ 300 w 8528"/>
                <a:gd name="T1" fmla="*/ -12365 h 13086"/>
                <a:gd name="T2" fmla="*/ 300 w 8528"/>
                <a:gd name="T3" fmla="*/ -12665 h 13086"/>
              </a:gdLst>
              <a:ahLst/>
              <a:cxnLst>
                <a:cxn ang="0">
                  <a:pos x="T0" y="T1"/>
                </a:cxn>
                <a:cxn ang="0">
                  <a:pos x="T2" y="T3"/>
                </a:cxn>
              </a:cxnLst>
              <a:rect l="0" t="0" r="r" b="b"/>
              <a:pathLst>
                <a:path w="8528" h="13086">
                  <a:moveTo>
                    <a:pt x="300" y="-12365"/>
                  </a:moveTo>
                  <a:lnTo>
                    <a:pt x="300" y="-1266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4" name="Freeform 8">
              <a:extLst>
                <a:ext uri="{FF2B5EF4-FFF2-40B4-BE49-F238E27FC236}">
                  <a16:creationId xmlns:a16="http://schemas.microsoft.com/office/drawing/2014/main" xmlns="" id="{16AC9785-BF87-4A83-A23F-8AE4DA7CCAE5}"/>
                </a:ext>
              </a:extLst>
            </p:cNvPr>
            <p:cNvSpPr>
              <a:spLocks/>
            </p:cNvSpPr>
            <p:nvPr/>
          </p:nvSpPr>
          <p:spPr bwMode="auto">
            <a:xfrm>
              <a:off x="120" y="12665"/>
              <a:ext cx="8528" cy="13086"/>
            </a:xfrm>
            <a:custGeom>
              <a:avLst/>
              <a:gdLst>
                <a:gd name="T0" fmla="*/ 300 w 8528"/>
                <a:gd name="T1" fmla="*/ 119 h 13086"/>
                <a:gd name="T2" fmla="*/ 300 w 8528"/>
                <a:gd name="T3" fmla="*/ 419 h 13086"/>
              </a:gdLst>
              <a:ahLst/>
              <a:cxnLst>
                <a:cxn ang="0">
                  <a:pos x="T0" y="T1"/>
                </a:cxn>
                <a:cxn ang="0">
                  <a:pos x="T2" y="T3"/>
                </a:cxn>
              </a:cxnLst>
              <a:rect l="0" t="0" r="r" b="b"/>
              <a:pathLst>
                <a:path w="8528" h="13086">
                  <a:moveTo>
                    <a:pt x="300" y="119"/>
                  </a:moveTo>
                  <a:lnTo>
                    <a:pt x="300" y="419"/>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5" name="Freeform 9">
              <a:extLst>
                <a:ext uri="{FF2B5EF4-FFF2-40B4-BE49-F238E27FC236}">
                  <a16:creationId xmlns:a16="http://schemas.microsoft.com/office/drawing/2014/main" xmlns="" id="{3CD90E7B-2C71-49E0-832B-75F4018C1A51}"/>
                </a:ext>
              </a:extLst>
            </p:cNvPr>
            <p:cNvSpPr>
              <a:spLocks/>
            </p:cNvSpPr>
            <p:nvPr/>
          </p:nvSpPr>
          <p:spPr bwMode="auto">
            <a:xfrm>
              <a:off x="120" y="12665"/>
              <a:ext cx="8528" cy="13086"/>
            </a:xfrm>
            <a:custGeom>
              <a:avLst/>
              <a:gdLst>
                <a:gd name="T0" fmla="*/ 8407 w 8528"/>
                <a:gd name="T1" fmla="*/ -12365 h 13086"/>
                <a:gd name="T2" fmla="*/ 8407 w 8528"/>
                <a:gd name="T3" fmla="*/ -12665 h 13086"/>
              </a:gdLst>
              <a:ahLst/>
              <a:cxnLst>
                <a:cxn ang="0">
                  <a:pos x="T0" y="T1"/>
                </a:cxn>
                <a:cxn ang="0">
                  <a:pos x="T2" y="T3"/>
                </a:cxn>
              </a:cxnLst>
              <a:rect l="0" t="0" r="r" b="b"/>
              <a:pathLst>
                <a:path w="8528" h="13086">
                  <a:moveTo>
                    <a:pt x="8407" y="-12365"/>
                  </a:moveTo>
                  <a:lnTo>
                    <a:pt x="8407" y="-1266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6" name="Freeform 10">
              <a:extLst>
                <a:ext uri="{FF2B5EF4-FFF2-40B4-BE49-F238E27FC236}">
                  <a16:creationId xmlns:a16="http://schemas.microsoft.com/office/drawing/2014/main" xmlns="" id="{279E489F-3609-49D5-A280-E501E9918918}"/>
                </a:ext>
              </a:extLst>
            </p:cNvPr>
            <p:cNvSpPr>
              <a:spLocks/>
            </p:cNvSpPr>
            <p:nvPr/>
          </p:nvSpPr>
          <p:spPr bwMode="auto">
            <a:xfrm>
              <a:off x="120" y="12665"/>
              <a:ext cx="8528" cy="13086"/>
            </a:xfrm>
            <a:custGeom>
              <a:avLst/>
              <a:gdLst>
                <a:gd name="T0" fmla="*/ 8407 w 8528"/>
                <a:gd name="T1" fmla="*/ 119 h 13086"/>
                <a:gd name="T2" fmla="*/ 8407 w 8528"/>
                <a:gd name="T3" fmla="*/ 419 h 13086"/>
              </a:gdLst>
              <a:ahLst/>
              <a:cxnLst>
                <a:cxn ang="0">
                  <a:pos x="T0" y="T1"/>
                </a:cxn>
                <a:cxn ang="0">
                  <a:pos x="T2" y="T3"/>
                </a:cxn>
              </a:cxnLst>
              <a:rect l="0" t="0" r="r" b="b"/>
              <a:pathLst>
                <a:path w="8528" h="13086">
                  <a:moveTo>
                    <a:pt x="8407" y="119"/>
                  </a:moveTo>
                  <a:lnTo>
                    <a:pt x="8407" y="419"/>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pSp>
      <p:pic>
        <p:nvPicPr>
          <p:cNvPr id="24" name="Picture 23">
            <a:extLst>
              <a:ext uri="{FF2B5EF4-FFF2-40B4-BE49-F238E27FC236}">
                <a16:creationId xmlns:a16="http://schemas.microsoft.com/office/drawing/2014/main" xmlns="" id="{076BAB08-ECBB-4C73-9B2D-E97FE8ED54ED}"/>
              </a:ext>
            </a:extLst>
          </p:cNvPr>
          <p:cNvPicPr>
            <a:picLocks noChangeAspect="1"/>
          </p:cNvPicPr>
          <p:nvPr/>
        </p:nvPicPr>
        <p:blipFill>
          <a:blip r:embed="rId3"/>
          <a:stretch>
            <a:fillRect/>
          </a:stretch>
        </p:blipFill>
        <p:spPr>
          <a:xfrm>
            <a:off x="7532357" y="1633270"/>
            <a:ext cx="4267200" cy="3200400"/>
          </a:xfrm>
          <a:prstGeom prst="rect">
            <a:avLst/>
          </a:prstGeom>
        </p:spPr>
      </p:pic>
    </p:spTree>
    <p:extLst>
      <p:ext uri="{BB962C8B-B14F-4D97-AF65-F5344CB8AC3E}">
        <p14:creationId xmlns:p14="http://schemas.microsoft.com/office/powerpoint/2010/main" xmlns="" val="1129557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14679" y="298133"/>
            <a:ext cx="11209017" cy="1185228"/>
          </a:xfrm>
          <a:solidFill>
            <a:schemeClr val="accent6"/>
          </a:solidFill>
        </p:spPr>
        <p:txBody>
          <a:bodyPr>
            <a:normAutofit/>
          </a:bodyPr>
          <a:lstStyle/>
          <a:p>
            <a:r>
              <a:rPr lang="en-IN" sz="3200" b="1" dirty="0">
                <a:solidFill>
                  <a:schemeClr val="bg1"/>
                </a:solidFill>
                <a:latin typeface="+mn-lt"/>
              </a:rPr>
              <a:t>II. BIOMETHANTION</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42</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594360" y="1565832"/>
            <a:ext cx="11229336" cy="4994035"/>
          </a:xfrm>
        </p:spPr>
        <p:txBody>
          <a:bodyPr>
            <a:normAutofit/>
          </a:bodyPr>
          <a:lstStyle/>
          <a:p>
            <a:r>
              <a:rPr lang="en-IN" b="1" dirty="0"/>
              <a:t>Decomposition of organic fraction in the absence of air</a:t>
            </a:r>
          </a:p>
          <a:p>
            <a:pPr algn="just"/>
            <a:r>
              <a:rPr lang="en-IN" b="1" dirty="0"/>
              <a:t>Anaerobic bacteria act on the complex organic matter and breaks it down into nutrients</a:t>
            </a:r>
          </a:p>
          <a:p>
            <a:r>
              <a:rPr lang="en-IN" b="1" dirty="0"/>
              <a:t>There are four key biological and chemical stages of anaerobic digestion</a:t>
            </a:r>
          </a:p>
          <a:p>
            <a:pPr marL="457200" lvl="1" indent="0">
              <a:buNone/>
            </a:pPr>
            <a:endParaRPr lang="en-IN" b="1" dirty="0"/>
          </a:p>
          <a:p>
            <a:pPr marL="457200" lvl="1" indent="0">
              <a:buNone/>
            </a:pPr>
            <a:endParaRPr lang="en-IN" b="1" dirty="0"/>
          </a:p>
          <a:p>
            <a:pPr marL="457200" lvl="1" indent="0">
              <a:buNone/>
            </a:pPr>
            <a:endParaRPr lang="en-IN" b="1" dirty="0"/>
          </a:p>
          <a:p>
            <a:pPr marL="457200" lvl="1" indent="0">
              <a:buNone/>
            </a:pPr>
            <a:endParaRPr lang="en-IN" b="1" dirty="0"/>
          </a:p>
          <a:p>
            <a:pPr marL="457200" lvl="1" indent="0">
              <a:buNone/>
            </a:pPr>
            <a:endParaRPr lang="en-IN" b="1" dirty="0"/>
          </a:p>
          <a:p>
            <a:r>
              <a:rPr lang="en-IN" b="1" dirty="0"/>
              <a:t>Primarily methane and carbon-dioxide gases are produced in this process</a:t>
            </a:r>
          </a:p>
          <a:p>
            <a:endParaRPr lang="en-IN" b="1" dirty="0"/>
          </a:p>
        </p:txBody>
      </p:sp>
      <p:grpSp>
        <p:nvGrpSpPr>
          <p:cNvPr id="12" name="Group 7">
            <a:extLst>
              <a:ext uri="{FF2B5EF4-FFF2-40B4-BE49-F238E27FC236}">
                <a16:creationId xmlns:a16="http://schemas.microsoft.com/office/drawing/2014/main" xmlns="" id="{FB3B69FF-1932-4546-B6CF-2E983C2ADC41}"/>
              </a:ext>
            </a:extLst>
          </p:cNvPr>
          <p:cNvGrpSpPr>
            <a:grpSpLocks/>
          </p:cNvGrpSpPr>
          <p:nvPr/>
        </p:nvGrpSpPr>
        <p:grpSpPr bwMode="auto">
          <a:xfrm>
            <a:off x="3193387" y="3608112"/>
            <a:ext cx="5599113" cy="1584325"/>
            <a:chOff x="1473" y="295"/>
            <a:chExt cx="8816" cy="2495"/>
          </a:xfrm>
        </p:grpSpPr>
        <p:sp>
          <p:nvSpPr>
            <p:cNvPr id="13" name="Freeform 8">
              <a:extLst>
                <a:ext uri="{FF2B5EF4-FFF2-40B4-BE49-F238E27FC236}">
                  <a16:creationId xmlns:a16="http://schemas.microsoft.com/office/drawing/2014/main" xmlns="" id="{890EF291-BA95-4A76-B6A1-8CB564CE8FAA}"/>
                </a:ext>
              </a:extLst>
            </p:cNvPr>
            <p:cNvSpPr>
              <a:spLocks/>
            </p:cNvSpPr>
            <p:nvPr/>
          </p:nvSpPr>
          <p:spPr bwMode="auto">
            <a:xfrm>
              <a:off x="1491" y="312"/>
              <a:ext cx="8799" cy="2477"/>
            </a:xfrm>
            <a:custGeom>
              <a:avLst/>
              <a:gdLst>
                <a:gd name="T0" fmla="*/ 0 w 8799"/>
                <a:gd name="T1" fmla="*/ 0 h 2477"/>
                <a:gd name="T2" fmla="*/ 8798 w 8799"/>
                <a:gd name="T3" fmla="*/ 0 h 2477"/>
                <a:gd name="T4" fmla="*/ 8798 w 8799"/>
                <a:gd name="T5" fmla="*/ 2476 h 2477"/>
                <a:gd name="T6" fmla="*/ 0 w 8799"/>
                <a:gd name="T7" fmla="*/ 2476 h 2477"/>
                <a:gd name="T8" fmla="*/ 0 w 8799"/>
                <a:gd name="T9" fmla="*/ 0 h 2477"/>
              </a:gdLst>
              <a:ahLst/>
              <a:cxnLst>
                <a:cxn ang="0">
                  <a:pos x="T0" y="T1"/>
                </a:cxn>
                <a:cxn ang="0">
                  <a:pos x="T2" y="T3"/>
                </a:cxn>
                <a:cxn ang="0">
                  <a:pos x="T4" y="T5"/>
                </a:cxn>
                <a:cxn ang="0">
                  <a:pos x="T6" y="T7"/>
                </a:cxn>
                <a:cxn ang="0">
                  <a:pos x="T8" y="T9"/>
                </a:cxn>
              </a:cxnLst>
              <a:rect l="0" t="0" r="r" b="b"/>
              <a:pathLst>
                <a:path w="8799" h="2477">
                  <a:moveTo>
                    <a:pt x="0" y="0"/>
                  </a:moveTo>
                  <a:lnTo>
                    <a:pt x="8798" y="0"/>
                  </a:lnTo>
                  <a:lnTo>
                    <a:pt x="8798" y="2476"/>
                  </a:lnTo>
                  <a:lnTo>
                    <a:pt x="0" y="2476"/>
                  </a:lnTo>
                  <a:lnTo>
                    <a:pt x="0" y="0"/>
                  </a:lnTo>
                  <a:close/>
                </a:path>
              </a:pathLst>
            </a:custGeom>
            <a:solidFill>
              <a:srgbClr val="000000">
                <a:alpha val="3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 name="Freeform 9">
              <a:extLst>
                <a:ext uri="{FF2B5EF4-FFF2-40B4-BE49-F238E27FC236}">
                  <a16:creationId xmlns:a16="http://schemas.microsoft.com/office/drawing/2014/main" xmlns="" id="{CD570261-D3B5-4417-82BE-C82B208238A5}"/>
                </a:ext>
              </a:extLst>
            </p:cNvPr>
            <p:cNvSpPr>
              <a:spLocks/>
            </p:cNvSpPr>
            <p:nvPr/>
          </p:nvSpPr>
          <p:spPr bwMode="auto">
            <a:xfrm>
              <a:off x="1475" y="297"/>
              <a:ext cx="8671" cy="2346"/>
            </a:xfrm>
            <a:custGeom>
              <a:avLst/>
              <a:gdLst>
                <a:gd name="T0" fmla="*/ 0 w 8671"/>
                <a:gd name="T1" fmla="*/ 0 h 2346"/>
                <a:gd name="T2" fmla="*/ 8670 w 8671"/>
                <a:gd name="T3" fmla="*/ 0 h 2346"/>
                <a:gd name="T4" fmla="*/ 8670 w 8671"/>
                <a:gd name="T5" fmla="*/ 2345 h 2346"/>
                <a:gd name="T6" fmla="*/ 0 w 8671"/>
                <a:gd name="T7" fmla="*/ 2345 h 2346"/>
                <a:gd name="T8" fmla="*/ 0 w 8671"/>
                <a:gd name="T9" fmla="*/ 0 h 2346"/>
              </a:gdLst>
              <a:ahLst/>
              <a:cxnLst>
                <a:cxn ang="0">
                  <a:pos x="T0" y="T1"/>
                </a:cxn>
                <a:cxn ang="0">
                  <a:pos x="T2" y="T3"/>
                </a:cxn>
                <a:cxn ang="0">
                  <a:pos x="T4" y="T5"/>
                </a:cxn>
                <a:cxn ang="0">
                  <a:pos x="T6" y="T7"/>
                </a:cxn>
                <a:cxn ang="0">
                  <a:pos x="T8" y="T9"/>
                </a:cxn>
              </a:cxnLst>
              <a:rect l="0" t="0" r="r" b="b"/>
              <a:pathLst>
                <a:path w="8671" h="2346">
                  <a:moveTo>
                    <a:pt x="0" y="0"/>
                  </a:moveTo>
                  <a:lnTo>
                    <a:pt x="8670" y="0"/>
                  </a:lnTo>
                  <a:lnTo>
                    <a:pt x="8670" y="2345"/>
                  </a:lnTo>
                  <a:lnTo>
                    <a:pt x="0" y="2345"/>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pic>
          <p:nvPicPr>
            <p:cNvPr id="6154" name="Picture 10">
              <a:extLst>
                <a:ext uri="{FF2B5EF4-FFF2-40B4-BE49-F238E27FC236}">
                  <a16:creationId xmlns:a16="http://schemas.microsoft.com/office/drawing/2014/main" xmlns="" id="{01578ECA-3B9B-46CC-8238-3D4017B3227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36" y="380"/>
              <a:ext cx="8300" cy="2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Freeform 11">
              <a:extLst>
                <a:ext uri="{FF2B5EF4-FFF2-40B4-BE49-F238E27FC236}">
                  <a16:creationId xmlns:a16="http://schemas.microsoft.com/office/drawing/2014/main" xmlns="" id="{BE86E8CD-9E4D-4FF3-A59F-45E4EA48C3AE}"/>
                </a:ext>
              </a:extLst>
            </p:cNvPr>
            <p:cNvSpPr>
              <a:spLocks/>
            </p:cNvSpPr>
            <p:nvPr/>
          </p:nvSpPr>
          <p:spPr bwMode="auto">
            <a:xfrm>
              <a:off x="1475" y="297"/>
              <a:ext cx="8671" cy="2346"/>
            </a:xfrm>
            <a:custGeom>
              <a:avLst/>
              <a:gdLst>
                <a:gd name="T0" fmla="*/ 0 w 8671"/>
                <a:gd name="T1" fmla="*/ 0 h 2346"/>
                <a:gd name="T2" fmla="*/ 8670 w 8671"/>
                <a:gd name="T3" fmla="*/ 0 h 2346"/>
                <a:gd name="T4" fmla="*/ 8670 w 8671"/>
                <a:gd name="T5" fmla="*/ 2345 h 2346"/>
                <a:gd name="T6" fmla="*/ 0 w 8671"/>
                <a:gd name="T7" fmla="*/ 2345 h 2346"/>
                <a:gd name="T8" fmla="*/ 0 w 8671"/>
                <a:gd name="T9" fmla="*/ 0 h 2346"/>
              </a:gdLst>
              <a:ahLst/>
              <a:cxnLst>
                <a:cxn ang="0">
                  <a:pos x="T0" y="T1"/>
                </a:cxn>
                <a:cxn ang="0">
                  <a:pos x="T2" y="T3"/>
                </a:cxn>
                <a:cxn ang="0">
                  <a:pos x="T4" y="T5"/>
                </a:cxn>
                <a:cxn ang="0">
                  <a:pos x="T6" y="T7"/>
                </a:cxn>
                <a:cxn ang="0">
                  <a:pos x="T8" y="T9"/>
                </a:cxn>
              </a:cxnLst>
              <a:rect l="0" t="0" r="r" b="b"/>
              <a:pathLst>
                <a:path w="8671" h="2346">
                  <a:moveTo>
                    <a:pt x="0" y="0"/>
                  </a:moveTo>
                  <a:lnTo>
                    <a:pt x="8670" y="0"/>
                  </a:lnTo>
                  <a:lnTo>
                    <a:pt x="8670" y="2345"/>
                  </a:lnTo>
                  <a:lnTo>
                    <a:pt x="0" y="2345"/>
                  </a:lnTo>
                  <a:lnTo>
                    <a:pt x="0" y="0"/>
                  </a:lnTo>
                  <a:close/>
                </a:path>
              </a:pathLst>
            </a:custGeom>
            <a:noFill/>
            <a:ln w="31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xmlns="" val="2525198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1"/>
            <a:ext cx="11209017" cy="925004"/>
          </a:xfrm>
          <a:solidFill>
            <a:schemeClr val="accent6"/>
          </a:solidFill>
        </p:spPr>
        <p:txBody>
          <a:bodyPr>
            <a:normAutofit/>
          </a:bodyPr>
          <a:lstStyle/>
          <a:p>
            <a:r>
              <a:rPr lang="en-IN" sz="2700" b="1" dirty="0">
                <a:solidFill>
                  <a:schemeClr val="bg1"/>
                </a:solidFill>
                <a:latin typeface="+mn-lt"/>
              </a:rPr>
              <a:t>II. </a:t>
            </a:r>
            <a:r>
              <a:rPr lang="en-IN" sz="2700" b="1" dirty="0" err="1">
                <a:solidFill>
                  <a:schemeClr val="bg1"/>
                </a:solidFill>
                <a:latin typeface="+mn-lt"/>
              </a:rPr>
              <a:t>Biomethanation</a:t>
            </a:r>
            <a:r>
              <a:rPr lang="en-IN" sz="2700" b="1" dirty="0">
                <a:solidFill>
                  <a:schemeClr val="bg1"/>
                </a:solidFill>
                <a:latin typeface="+mn-lt"/>
              </a:rPr>
              <a:t> </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485640"/>
            <a:ext cx="6751954" cy="37235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43</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594360" y="1090186"/>
            <a:ext cx="6996783" cy="5535925"/>
          </a:xfrm>
        </p:spPr>
        <p:txBody>
          <a:bodyPr>
            <a:noAutofit/>
          </a:bodyPr>
          <a:lstStyle/>
          <a:p>
            <a:pPr marL="457200" indent="-457200" eaLnBrk="0" hangingPunct="0">
              <a:buAutoNum type="arabicPeriod"/>
            </a:pPr>
            <a:r>
              <a:rPr lang="en-IN" sz="2400" b="1" dirty="0"/>
              <a:t>Portable biogas plants (FRP/PVC) with unit cost</a:t>
            </a:r>
          </a:p>
          <a:p>
            <a:pPr marL="0" indent="0" eaLnBrk="0" hangingPunct="0">
              <a:buNone/>
            </a:pPr>
            <a:r>
              <a:rPr lang="en-IN" sz="2000" b="1" u="sng" dirty="0"/>
              <a:t>Specification and Size</a:t>
            </a:r>
            <a:endParaRPr lang="en-IN" sz="2000" dirty="0"/>
          </a:p>
          <a:p>
            <a:pPr lvl="0" eaLnBrk="0" hangingPunct="0">
              <a:spcBef>
                <a:spcPts val="600"/>
              </a:spcBef>
            </a:pPr>
            <a:r>
              <a:rPr lang="en-IN" sz="2000" dirty="0"/>
              <a:t>Capacity - 2.5 to 7.5 kg/day ( 0.5 – 1.0 m3)</a:t>
            </a:r>
          </a:p>
          <a:p>
            <a:pPr lvl="0" eaLnBrk="0" hangingPunct="0">
              <a:spcBef>
                <a:spcPts val="600"/>
              </a:spcBef>
            </a:pPr>
            <a:r>
              <a:rPr lang="en-IN" sz="2000" dirty="0"/>
              <a:t>Material - FRP/PVC/HDPE</a:t>
            </a:r>
          </a:p>
          <a:p>
            <a:pPr lvl="0" eaLnBrk="0" hangingPunct="0">
              <a:spcBef>
                <a:spcPts val="600"/>
              </a:spcBef>
            </a:pPr>
            <a:r>
              <a:rPr lang="en-IN" sz="2000" dirty="0"/>
              <a:t>Types - With water jacket &amp; without water jacket</a:t>
            </a:r>
          </a:p>
          <a:p>
            <a:pPr marL="0" indent="0" eaLnBrk="0" hangingPunct="0">
              <a:buNone/>
            </a:pPr>
            <a:endParaRPr lang="en-IN" sz="2000" dirty="0"/>
          </a:p>
          <a:p>
            <a:pPr marL="0" indent="0">
              <a:spcBef>
                <a:spcPts val="600"/>
              </a:spcBef>
              <a:buNone/>
            </a:pPr>
            <a:endParaRPr lang="en-IN" sz="2000" dirty="0"/>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4" name="Group 4">
            <a:extLst>
              <a:ext uri="{FF2B5EF4-FFF2-40B4-BE49-F238E27FC236}">
                <a16:creationId xmlns:a16="http://schemas.microsoft.com/office/drawing/2014/main" xmlns="" id="{81324189-AC25-4AFD-9890-D724A3E2A1A2}"/>
              </a:ext>
            </a:extLst>
          </p:cNvPr>
          <p:cNvGrpSpPr>
            <a:grpSpLocks/>
          </p:cNvGrpSpPr>
          <p:nvPr/>
        </p:nvGrpSpPr>
        <p:grpSpPr bwMode="auto">
          <a:xfrm>
            <a:off x="-755650" y="2720975"/>
            <a:ext cx="5414963" cy="8308975"/>
            <a:chOff x="120" y="12665"/>
            <a:chExt cx="8528" cy="13086"/>
          </a:xfrm>
        </p:grpSpPr>
        <p:sp>
          <p:nvSpPr>
            <p:cNvPr id="5" name="Freeform 5">
              <a:extLst>
                <a:ext uri="{FF2B5EF4-FFF2-40B4-BE49-F238E27FC236}">
                  <a16:creationId xmlns:a16="http://schemas.microsoft.com/office/drawing/2014/main" xmlns="" id="{5C9CD4DE-DDE3-407E-9AE7-1E6C4FA2C877}"/>
                </a:ext>
              </a:extLst>
            </p:cNvPr>
            <p:cNvSpPr>
              <a:spLocks/>
            </p:cNvSpPr>
            <p:nvPr/>
          </p:nvSpPr>
          <p:spPr bwMode="auto">
            <a:xfrm>
              <a:off x="120" y="12665"/>
              <a:ext cx="8528" cy="13086"/>
            </a:xfrm>
            <a:custGeom>
              <a:avLst/>
              <a:gdLst>
                <a:gd name="T0" fmla="*/ 8527 w 8528"/>
                <a:gd name="T1" fmla="*/ -12245 h 13086"/>
                <a:gd name="T2" fmla="*/ 8827 w 8528"/>
                <a:gd name="T3" fmla="*/ -12245 h 13086"/>
              </a:gdLst>
              <a:ahLst/>
              <a:cxnLst>
                <a:cxn ang="0">
                  <a:pos x="T0" y="T1"/>
                </a:cxn>
                <a:cxn ang="0">
                  <a:pos x="T2" y="T3"/>
                </a:cxn>
              </a:cxnLst>
              <a:rect l="0" t="0" r="r" b="b"/>
              <a:pathLst>
                <a:path w="8528" h="13086">
                  <a:moveTo>
                    <a:pt x="8527" y="-12245"/>
                  </a:moveTo>
                  <a:lnTo>
                    <a:pt x="8827" y="-1224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2" name="Freeform 6">
              <a:extLst>
                <a:ext uri="{FF2B5EF4-FFF2-40B4-BE49-F238E27FC236}">
                  <a16:creationId xmlns:a16="http://schemas.microsoft.com/office/drawing/2014/main" xmlns="" id="{682AE44B-FB1B-4C39-A871-466E57DEEDEF}"/>
                </a:ext>
              </a:extLst>
            </p:cNvPr>
            <p:cNvSpPr>
              <a:spLocks/>
            </p:cNvSpPr>
            <p:nvPr/>
          </p:nvSpPr>
          <p:spPr bwMode="auto">
            <a:xfrm>
              <a:off x="120" y="12665"/>
              <a:ext cx="8528" cy="13086"/>
            </a:xfrm>
            <a:custGeom>
              <a:avLst/>
              <a:gdLst>
                <a:gd name="T0" fmla="*/ 8527 w 8528"/>
                <a:gd name="T1" fmla="*/ 0 h 13086"/>
                <a:gd name="T2" fmla="*/ 8827 w 8528"/>
                <a:gd name="T3" fmla="*/ 0 h 13086"/>
              </a:gdLst>
              <a:ahLst/>
              <a:cxnLst>
                <a:cxn ang="0">
                  <a:pos x="T0" y="T1"/>
                </a:cxn>
                <a:cxn ang="0">
                  <a:pos x="T2" y="T3"/>
                </a:cxn>
              </a:cxnLst>
              <a:rect l="0" t="0" r="r" b="b"/>
              <a:pathLst>
                <a:path w="8528" h="13086">
                  <a:moveTo>
                    <a:pt x="8527" y="0"/>
                  </a:moveTo>
                  <a:lnTo>
                    <a:pt x="8827" y="0"/>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 name="Freeform 7">
              <a:extLst>
                <a:ext uri="{FF2B5EF4-FFF2-40B4-BE49-F238E27FC236}">
                  <a16:creationId xmlns:a16="http://schemas.microsoft.com/office/drawing/2014/main" xmlns="" id="{749450F6-1AEA-4263-B280-93B24FD830BD}"/>
                </a:ext>
              </a:extLst>
            </p:cNvPr>
            <p:cNvSpPr>
              <a:spLocks/>
            </p:cNvSpPr>
            <p:nvPr/>
          </p:nvSpPr>
          <p:spPr bwMode="auto">
            <a:xfrm>
              <a:off x="120" y="12665"/>
              <a:ext cx="8528" cy="13086"/>
            </a:xfrm>
            <a:custGeom>
              <a:avLst/>
              <a:gdLst>
                <a:gd name="T0" fmla="*/ 300 w 8528"/>
                <a:gd name="T1" fmla="*/ -12365 h 13086"/>
                <a:gd name="T2" fmla="*/ 300 w 8528"/>
                <a:gd name="T3" fmla="*/ -12665 h 13086"/>
              </a:gdLst>
              <a:ahLst/>
              <a:cxnLst>
                <a:cxn ang="0">
                  <a:pos x="T0" y="T1"/>
                </a:cxn>
                <a:cxn ang="0">
                  <a:pos x="T2" y="T3"/>
                </a:cxn>
              </a:cxnLst>
              <a:rect l="0" t="0" r="r" b="b"/>
              <a:pathLst>
                <a:path w="8528" h="13086">
                  <a:moveTo>
                    <a:pt x="300" y="-12365"/>
                  </a:moveTo>
                  <a:lnTo>
                    <a:pt x="300" y="-1266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4" name="Freeform 8">
              <a:extLst>
                <a:ext uri="{FF2B5EF4-FFF2-40B4-BE49-F238E27FC236}">
                  <a16:creationId xmlns:a16="http://schemas.microsoft.com/office/drawing/2014/main" xmlns="" id="{16AC9785-BF87-4A83-A23F-8AE4DA7CCAE5}"/>
                </a:ext>
              </a:extLst>
            </p:cNvPr>
            <p:cNvSpPr>
              <a:spLocks/>
            </p:cNvSpPr>
            <p:nvPr/>
          </p:nvSpPr>
          <p:spPr bwMode="auto">
            <a:xfrm>
              <a:off x="120" y="12665"/>
              <a:ext cx="8528" cy="13086"/>
            </a:xfrm>
            <a:custGeom>
              <a:avLst/>
              <a:gdLst>
                <a:gd name="T0" fmla="*/ 300 w 8528"/>
                <a:gd name="T1" fmla="*/ 119 h 13086"/>
                <a:gd name="T2" fmla="*/ 300 w 8528"/>
                <a:gd name="T3" fmla="*/ 419 h 13086"/>
              </a:gdLst>
              <a:ahLst/>
              <a:cxnLst>
                <a:cxn ang="0">
                  <a:pos x="T0" y="T1"/>
                </a:cxn>
                <a:cxn ang="0">
                  <a:pos x="T2" y="T3"/>
                </a:cxn>
              </a:cxnLst>
              <a:rect l="0" t="0" r="r" b="b"/>
              <a:pathLst>
                <a:path w="8528" h="13086">
                  <a:moveTo>
                    <a:pt x="300" y="119"/>
                  </a:moveTo>
                  <a:lnTo>
                    <a:pt x="300" y="419"/>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5" name="Freeform 9">
              <a:extLst>
                <a:ext uri="{FF2B5EF4-FFF2-40B4-BE49-F238E27FC236}">
                  <a16:creationId xmlns:a16="http://schemas.microsoft.com/office/drawing/2014/main" xmlns="" id="{3CD90E7B-2C71-49E0-832B-75F4018C1A51}"/>
                </a:ext>
              </a:extLst>
            </p:cNvPr>
            <p:cNvSpPr>
              <a:spLocks/>
            </p:cNvSpPr>
            <p:nvPr/>
          </p:nvSpPr>
          <p:spPr bwMode="auto">
            <a:xfrm>
              <a:off x="120" y="12665"/>
              <a:ext cx="8528" cy="13086"/>
            </a:xfrm>
            <a:custGeom>
              <a:avLst/>
              <a:gdLst>
                <a:gd name="T0" fmla="*/ 8407 w 8528"/>
                <a:gd name="T1" fmla="*/ -12365 h 13086"/>
                <a:gd name="T2" fmla="*/ 8407 w 8528"/>
                <a:gd name="T3" fmla="*/ -12665 h 13086"/>
              </a:gdLst>
              <a:ahLst/>
              <a:cxnLst>
                <a:cxn ang="0">
                  <a:pos x="T0" y="T1"/>
                </a:cxn>
                <a:cxn ang="0">
                  <a:pos x="T2" y="T3"/>
                </a:cxn>
              </a:cxnLst>
              <a:rect l="0" t="0" r="r" b="b"/>
              <a:pathLst>
                <a:path w="8528" h="13086">
                  <a:moveTo>
                    <a:pt x="8407" y="-12365"/>
                  </a:moveTo>
                  <a:lnTo>
                    <a:pt x="8407" y="-1266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6" name="Freeform 10">
              <a:extLst>
                <a:ext uri="{FF2B5EF4-FFF2-40B4-BE49-F238E27FC236}">
                  <a16:creationId xmlns:a16="http://schemas.microsoft.com/office/drawing/2014/main" xmlns="" id="{279E489F-3609-49D5-A280-E501E9918918}"/>
                </a:ext>
              </a:extLst>
            </p:cNvPr>
            <p:cNvSpPr>
              <a:spLocks/>
            </p:cNvSpPr>
            <p:nvPr/>
          </p:nvSpPr>
          <p:spPr bwMode="auto">
            <a:xfrm>
              <a:off x="120" y="12665"/>
              <a:ext cx="8528" cy="13086"/>
            </a:xfrm>
            <a:custGeom>
              <a:avLst/>
              <a:gdLst>
                <a:gd name="T0" fmla="*/ 8407 w 8528"/>
                <a:gd name="T1" fmla="*/ 119 h 13086"/>
                <a:gd name="T2" fmla="*/ 8407 w 8528"/>
                <a:gd name="T3" fmla="*/ 419 h 13086"/>
              </a:gdLst>
              <a:ahLst/>
              <a:cxnLst>
                <a:cxn ang="0">
                  <a:pos x="T0" y="T1"/>
                </a:cxn>
                <a:cxn ang="0">
                  <a:pos x="T2" y="T3"/>
                </a:cxn>
              </a:cxnLst>
              <a:rect l="0" t="0" r="r" b="b"/>
              <a:pathLst>
                <a:path w="8528" h="13086">
                  <a:moveTo>
                    <a:pt x="8407" y="119"/>
                  </a:moveTo>
                  <a:lnTo>
                    <a:pt x="8407" y="419"/>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pSp>
      <p:pic>
        <p:nvPicPr>
          <p:cNvPr id="7170" name="Picture 2">
            <a:extLst>
              <a:ext uri="{FF2B5EF4-FFF2-40B4-BE49-F238E27FC236}">
                <a16:creationId xmlns:a16="http://schemas.microsoft.com/office/drawing/2014/main" xmlns="" id="{0EC5F941-3E06-41C6-8C13-0620D7F345F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0205" y="3121863"/>
            <a:ext cx="3583349" cy="29470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1" name="Picture 3">
            <a:extLst>
              <a:ext uri="{FF2B5EF4-FFF2-40B4-BE49-F238E27FC236}">
                <a16:creationId xmlns:a16="http://schemas.microsoft.com/office/drawing/2014/main" xmlns="" id="{AC8FE21C-19A6-4F9D-9685-4096CA94B01D}"/>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59313" y="3121863"/>
            <a:ext cx="3644311" cy="2997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xmlns="" id="{6A045364-325A-4554-9E49-043F6F0EC743}"/>
              </a:ext>
            </a:extLst>
          </p:cNvPr>
          <p:cNvPicPr>
            <a:picLocks noChangeAspect="1"/>
          </p:cNvPicPr>
          <p:nvPr/>
        </p:nvPicPr>
        <p:blipFill>
          <a:blip r:embed="rId5"/>
          <a:stretch>
            <a:fillRect/>
          </a:stretch>
        </p:blipFill>
        <p:spPr>
          <a:xfrm>
            <a:off x="8432798" y="3121862"/>
            <a:ext cx="3590581" cy="2997189"/>
          </a:xfrm>
          <a:prstGeom prst="rect">
            <a:avLst/>
          </a:prstGeom>
        </p:spPr>
      </p:pic>
    </p:spTree>
    <p:extLst>
      <p:ext uri="{BB962C8B-B14F-4D97-AF65-F5344CB8AC3E}">
        <p14:creationId xmlns:p14="http://schemas.microsoft.com/office/powerpoint/2010/main" xmlns="" val="4068114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1"/>
            <a:ext cx="11209017" cy="925004"/>
          </a:xfrm>
          <a:solidFill>
            <a:schemeClr val="accent6"/>
          </a:solidFill>
        </p:spPr>
        <p:txBody>
          <a:bodyPr>
            <a:normAutofit/>
          </a:bodyPr>
          <a:lstStyle/>
          <a:p>
            <a:r>
              <a:rPr lang="en-IN" sz="2700" b="1" dirty="0">
                <a:solidFill>
                  <a:schemeClr val="bg1"/>
                </a:solidFill>
                <a:latin typeface="+mn-lt"/>
              </a:rPr>
              <a:t>II. </a:t>
            </a:r>
            <a:r>
              <a:rPr lang="en-IN" sz="2700" b="1" dirty="0" err="1">
                <a:solidFill>
                  <a:schemeClr val="bg1"/>
                </a:solidFill>
                <a:latin typeface="+mn-lt"/>
              </a:rPr>
              <a:t>Biomethanation</a:t>
            </a:r>
            <a:r>
              <a:rPr lang="en-IN" sz="2700" b="1" dirty="0">
                <a:solidFill>
                  <a:schemeClr val="bg1"/>
                </a:solidFill>
                <a:latin typeface="+mn-lt"/>
              </a:rPr>
              <a:t> </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485640"/>
            <a:ext cx="6751954" cy="37235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44</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594360" y="1090186"/>
            <a:ext cx="6996783" cy="5535925"/>
          </a:xfrm>
        </p:spPr>
        <p:txBody>
          <a:bodyPr>
            <a:noAutofit/>
          </a:bodyPr>
          <a:lstStyle/>
          <a:p>
            <a:pPr marL="457200" indent="-457200" eaLnBrk="0" hangingPunct="0">
              <a:buAutoNum type="arabicPeriod"/>
            </a:pPr>
            <a:r>
              <a:rPr lang="en-IN" sz="2400" b="1" dirty="0"/>
              <a:t>Portable biogas plants (FRP/PVC) with unit cost</a:t>
            </a:r>
          </a:p>
          <a:p>
            <a:pPr marL="0" indent="0" eaLnBrk="0" hangingPunct="0">
              <a:buNone/>
            </a:pPr>
            <a:r>
              <a:rPr lang="en-IN" sz="2000" b="1" u="sng" dirty="0"/>
              <a:t>Specification and Size</a:t>
            </a:r>
            <a:endParaRPr lang="en-IN" sz="2000" dirty="0"/>
          </a:p>
          <a:p>
            <a:pPr marL="0" indent="0">
              <a:spcBef>
                <a:spcPts val="600"/>
              </a:spcBef>
              <a:buNone/>
            </a:pPr>
            <a:endParaRPr lang="en-IN" sz="2000" dirty="0"/>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4" name="Group 4">
            <a:extLst>
              <a:ext uri="{FF2B5EF4-FFF2-40B4-BE49-F238E27FC236}">
                <a16:creationId xmlns:a16="http://schemas.microsoft.com/office/drawing/2014/main" xmlns="" id="{81324189-AC25-4AFD-9890-D724A3E2A1A2}"/>
              </a:ext>
            </a:extLst>
          </p:cNvPr>
          <p:cNvGrpSpPr>
            <a:grpSpLocks/>
          </p:cNvGrpSpPr>
          <p:nvPr/>
        </p:nvGrpSpPr>
        <p:grpSpPr bwMode="auto">
          <a:xfrm>
            <a:off x="-755650" y="2720975"/>
            <a:ext cx="5414963" cy="8308975"/>
            <a:chOff x="120" y="12665"/>
            <a:chExt cx="8528" cy="13086"/>
          </a:xfrm>
        </p:grpSpPr>
        <p:sp>
          <p:nvSpPr>
            <p:cNvPr id="5" name="Freeform 5">
              <a:extLst>
                <a:ext uri="{FF2B5EF4-FFF2-40B4-BE49-F238E27FC236}">
                  <a16:creationId xmlns:a16="http://schemas.microsoft.com/office/drawing/2014/main" xmlns="" id="{5C9CD4DE-DDE3-407E-9AE7-1E6C4FA2C877}"/>
                </a:ext>
              </a:extLst>
            </p:cNvPr>
            <p:cNvSpPr>
              <a:spLocks/>
            </p:cNvSpPr>
            <p:nvPr/>
          </p:nvSpPr>
          <p:spPr bwMode="auto">
            <a:xfrm>
              <a:off x="120" y="12665"/>
              <a:ext cx="8528" cy="13086"/>
            </a:xfrm>
            <a:custGeom>
              <a:avLst/>
              <a:gdLst>
                <a:gd name="T0" fmla="*/ 8527 w 8528"/>
                <a:gd name="T1" fmla="*/ -12245 h 13086"/>
                <a:gd name="T2" fmla="*/ 8827 w 8528"/>
                <a:gd name="T3" fmla="*/ -12245 h 13086"/>
              </a:gdLst>
              <a:ahLst/>
              <a:cxnLst>
                <a:cxn ang="0">
                  <a:pos x="T0" y="T1"/>
                </a:cxn>
                <a:cxn ang="0">
                  <a:pos x="T2" y="T3"/>
                </a:cxn>
              </a:cxnLst>
              <a:rect l="0" t="0" r="r" b="b"/>
              <a:pathLst>
                <a:path w="8528" h="13086">
                  <a:moveTo>
                    <a:pt x="8527" y="-12245"/>
                  </a:moveTo>
                  <a:lnTo>
                    <a:pt x="8827" y="-1224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2" name="Freeform 6">
              <a:extLst>
                <a:ext uri="{FF2B5EF4-FFF2-40B4-BE49-F238E27FC236}">
                  <a16:creationId xmlns:a16="http://schemas.microsoft.com/office/drawing/2014/main" xmlns="" id="{682AE44B-FB1B-4C39-A871-466E57DEEDEF}"/>
                </a:ext>
              </a:extLst>
            </p:cNvPr>
            <p:cNvSpPr>
              <a:spLocks/>
            </p:cNvSpPr>
            <p:nvPr/>
          </p:nvSpPr>
          <p:spPr bwMode="auto">
            <a:xfrm>
              <a:off x="120" y="12665"/>
              <a:ext cx="8528" cy="13086"/>
            </a:xfrm>
            <a:custGeom>
              <a:avLst/>
              <a:gdLst>
                <a:gd name="T0" fmla="*/ 8527 w 8528"/>
                <a:gd name="T1" fmla="*/ 0 h 13086"/>
                <a:gd name="T2" fmla="*/ 8827 w 8528"/>
                <a:gd name="T3" fmla="*/ 0 h 13086"/>
              </a:gdLst>
              <a:ahLst/>
              <a:cxnLst>
                <a:cxn ang="0">
                  <a:pos x="T0" y="T1"/>
                </a:cxn>
                <a:cxn ang="0">
                  <a:pos x="T2" y="T3"/>
                </a:cxn>
              </a:cxnLst>
              <a:rect l="0" t="0" r="r" b="b"/>
              <a:pathLst>
                <a:path w="8528" h="13086">
                  <a:moveTo>
                    <a:pt x="8527" y="0"/>
                  </a:moveTo>
                  <a:lnTo>
                    <a:pt x="8827" y="0"/>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 name="Freeform 7">
              <a:extLst>
                <a:ext uri="{FF2B5EF4-FFF2-40B4-BE49-F238E27FC236}">
                  <a16:creationId xmlns:a16="http://schemas.microsoft.com/office/drawing/2014/main" xmlns="" id="{749450F6-1AEA-4263-B280-93B24FD830BD}"/>
                </a:ext>
              </a:extLst>
            </p:cNvPr>
            <p:cNvSpPr>
              <a:spLocks/>
            </p:cNvSpPr>
            <p:nvPr/>
          </p:nvSpPr>
          <p:spPr bwMode="auto">
            <a:xfrm>
              <a:off x="120" y="12665"/>
              <a:ext cx="8528" cy="13086"/>
            </a:xfrm>
            <a:custGeom>
              <a:avLst/>
              <a:gdLst>
                <a:gd name="T0" fmla="*/ 300 w 8528"/>
                <a:gd name="T1" fmla="*/ -12365 h 13086"/>
                <a:gd name="T2" fmla="*/ 300 w 8528"/>
                <a:gd name="T3" fmla="*/ -12665 h 13086"/>
              </a:gdLst>
              <a:ahLst/>
              <a:cxnLst>
                <a:cxn ang="0">
                  <a:pos x="T0" y="T1"/>
                </a:cxn>
                <a:cxn ang="0">
                  <a:pos x="T2" y="T3"/>
                </a:cxn>
              </a:cxnLst>
              <a:rect l="0" t="0" r="r" b="b"/>
              <a:pathLst>
                <a:path w="8528" h="13086">
                  <a:moveTo>
                    <a:pt x="300" y="-12365"/>
                  </a:moveTo>
                  <a:lnTo>
                    <a:pt x="300" y="-1266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4" name="Freeform 8">
              <a:extLst>
                <a:ext uri="{FF2B5EF4-FFF2-40B4-BE49-F238E27FC236}">
                  <a16:creationId xmlns:a16="http://schemas.microsoft.com/office/drawing/2014/main" xmlns="" id="{16AC9785-BF87-4A83-A23F-8AE4DA7CCAE5}"/>
                </a:ext>
              </a:extLst>
            </p:cNvPr>
            <p:cNvSpPr>
              <a:spLocks/>
            </p:cNvSpPr>
            <p:nvPr/>
          </p:nvSpPr>
          <p:spPr bwMode="auto">
            <a:xfrm>
              <a:off x="120" y="12665"/>
              <a:ext cx="8528" cy="13086"/>
            </a:xfrm>
            <a:custGeom>
              <a:avLst/>
              <a:gdLst>
                <a:gd name="T0" fmla="*/ 300 w 8528"/>
                <a:gd name="T1" fmla="*/ 119 h 13086"/>
                <a:gd name="T2" fmla="*/ 300 w 8528"/>
                <a:gd name="T3" fmla="*/ 419 h 13086"/>
              </a:gdLst>
              <a:ahLst/>
              <a:cxnLst>
                <a:cxn ang="0">
                  <a:pos x="T0" y="T1"/>
                </a:cxn>
                <a:cxn ang="0">
                  <a:pos x="T2" y="T3"/>
                </a:cxn>
              </a:cxnLst>
              <a:rect l="0" t="0" r="r" b="b"/>
              <a:pathLst>
                <a:path w="8528" h="13086">
                  <a:moveTo>
                    <a:pt x="300" y="119"/>
                  </a:moveTo>
                  <a:lnTo>
                    <a:pt x="300" y="419"/>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5" name="Freeform 9">
              <a:extLst>
                <a:ext uri="{FF2B5EF4-FFF2-40B4-BE49-F238E27FC236}">
                  <a16:creationId xmlns:a16="http://schemas.microsoft.com/office/drawing/2014/main" xmlns="" id="{3CD90E7B-2C71-49E0-832B-75F4018C1A51}"/>
                </a:ext>
              </a:extLst>
            </p:cNvPr>
            <p:cNvSpPr>
              <a:spLocks/>
            </p:cNvSpPr>
            <p:nvPr/>
          </p:nvSpPr>
          <p:spPr bwMode="auto">
            <a:xfrm>
              <a:off x="120" y="12665"/>
              <a:ext cx="8528" cy="13086"/>
            </a:xfrm>
            <a:custGeom>
              <a:avLst/>
              <a:gdLst>
                <a:gd name="T0" fmla="*/ 8407 w 8528"/>
                <a:gd name="T1" fmla="*/ -12365 h 13086"/>
                <a:gd name="T2" fmla="*/ 8407 w 8528"/>
                <a:gd name="T3" fmla="*/ -12665 h 13086"/>
              </a:gdLst>
              <a:ahLst/>
              <a:cxnLst>
                <a:cxn ang="0">
                  <a:pos x="T0" y="T1"/>
                </a:cxn>
                <a:cxn ang="0">
                  <a:pos x="T2" y="T3"/>
                </a:cxn>
              </a:cxnLst>
              <a:rect l="0" t="0" r="r" b="b"/>
              <a:pathLst>
                <a:path w="8528" h="13086">
                  <a:moveTo>
                    <a:pt x="8407" y="-12365"/>
                  </a:moveTo>
                  <a:lnTo>
                    <a:pt x="8407" y="-1266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6" name="Freeform 10">
              <a:extLst>
                <a:ext uri="{FF2B5EF4-FFF2-40B4-BE49-F238E27FC236}">
                  <a16:creationId xmlns:a16="http://schemas.microsoft.com/office/drawing/2014/main" xmlns="" id="{279E489F-3609-49D5-A280-E501E9918918}"/>
                </a:ext>
              </a:extLst>
            </p:cNvPr>
            <p:cNvSpPr>
              <a:spLocks/>
            </p:cNvSpPr>
            <p:nvPr/>
          </p:nvSpPr>
          <p:spPr bwMode="auto">
            <a:xfrm>
              <a:off x="120" y="12665"/>
              <a:ext cx="8528" cy="13086"/>
            </a:xfrm>
            <a:custGeom>
              <a:avLst/>
              <a:gdLst>
                <a:gd name="T0" fmla="*/ 8407 w 8528"/>
                <a:gd name="T1" fmla="*/ 119 h 13086"/>
                <a:gd name="T2" fmla="*/ 8407 w 8528"/>
                <a:gd name="T3" fmla="*/ 419 h 13086"/>
              </a:gdLst>
              <a:ahLst/>
              <a:cxnLst>
                <a:cxn ang="0">
                  <a:pos x="T0" y="T1"/>
                </a:cxn>
                <a:cxn ang="0">
                  <a:pos x="T2" y="T3"/>
                </a:cxn>
              </a:cxnLst>
              <a:rect l="0" t="0" r="r" b="b"/>
              <a:pathLst>
                <a:path w="8528" h="13086">
                  <a:moveTo>
                    <a:pt x="8407" y="119"/>
                  </a:moveTo>
                  <a:lnTo>
                    <a:pt x="8407" y="419"/>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pSp>
      <p:graphicFrame>
        <p:nvGraphicFramePr>
          <p:cNvPr id="17" name="Table 16">
            <a:extLst>
              <a:ext uri="{FF2B5EF4-FFF2-40B4-BE49-F238E27FC236}">
                <a16:creationId xmlns:a16="http://schemas.microsoft.com/office/drawing/2014/main" xmlns="" id="{8F78363C-5971-44A3-8420-BAA6E3E8FBCD}"/>
              </a:ext>
            </a:extLst>
          </p:cNvPr>
          <p:cNvGraphicFramePr>
            <a:graphicFrameLocks noGrp="1"/>
          </p:cNvGraphicFramePr>
          <p:nvPr>
            <p:extLst>
              <p:ext uri="{D42A27DB-BD31-4B8C-83A1-F6EECF244321}">
                <p14:modId xmlns:p14="http://schemas.microsoft.com/office/powerpoint/2010/main" xmlns="" val="1364627565"/>
              </p:ext>
            </p:extLst>
          </p:nvPr>
        </p:nvGraphicFramePr>
        <p:xfrm>
          <a:off x="1981178" y="1999515"/>
          <a:ext cx="8310902" cy="4328020"/>
        </p:xfrm>
        <a:graphic>
          <a:graphicData uri="http://schemas.openxmlformats.org/drawingml/2006/table">
            <a:tbl>
              <a:tblPr>
                <a:tableStyleId>{5C22544A-7EE6-4342-B048-85BDC9FD1C3A}</a:tableStyleId>
              </a:tblPr>
              <a:tblGrid>
                <a:gridCol w="934601">
                  <a:extLst>
                    <a:ext uri="{9D8B030D-6E8A-4147-A177-3AD203B41FA5}">
                      <a16:colId xmlns:a16="http://schemas.microsoft.com/office/drawing/2014/main" xmlns="" val="4271633674"/>
                    </a:ext>
                  </a:extLst>
                </a:gridCol>
                <a:gridCol w="1200057">
                  <a:extLst>
                    <a:ext uri="{9D8B030D-6E8A-4147-A177-3AD203B41FA5}">
                      <a16:colId xmlns:a16="http://schemas.microsoft.com/office/drawing/2014/main" xmlns="" val="3187252110"/>
                    </a:ext>
                  </a:extLst>
                </a:gridCol>
                <a:gridCol w="1360021">
                  <a:extLst>
                    <a:ext uri="{9D8B030D-6E8A-4147-A177-3AD203B41FA5}">
                      <a16:colId xmlns:a16="http://schemas.microsoft.com/office/drawing/2014/main" xmlns="" val="3558036358"/>
                    </a:ext>
                  </a:extLst>
                </a:gridCol>
                <a:gridCol w="2625349">
                  <a:extLst>
                    <a:ext uri="{9D8B030D-6E8A-4147-A177-3AD203B41FA5}">
                      <a16:colId xmlns:a16="http://schemas.microsoft.com/office/drawing/2014/main" xmlns="" val="2452712775"/>
                    </a:ext>
                  </a:extLst>
                </a:gridCol>
                <a:gridCol w="2190874">
                  <a:extLst>
                    <a:ext uri="{9D8B030D-6E8A-4147-A177-3AD203B41FA5}">
                      <a16:colId xmlns:a16="http://schemas.microsoft.com/office/drawing/2014/main" xmlns="" val="2121099508"/>
                    </a:ext>
                  </a:extLst>
                </a:gridCol>
              </a:tblGrid>
              <a:tr h="414388">
                <a:tc>
                  <a:txBody>
                    <a:bodyPr/>
                    <a:lstStyle/>
                    <a:p>
                      <a:pPr marL="208915" eaLnBrk="0" hangingPunct="0">
                        <a:lnSpc>
                          <a:spcPct val="107000"/>
                        </a:lnSpc>
                        <a:spcBef>
                          <a:spcPts val="755"/>
                        </a:spcBef>
                        <a:spcAft>
                          <a:spcPts val="0"/>
                        </a:spcAft>
                      </a:pPr>
                      <a:r>
                        <a:rPr lang="en-IN" sz="2000" b="1" dirty="0">
                          <a:effectLst/>
                        </a:rPr>
                        <a:t>Size</a:t>
                      </a:r>
                      <a:endParaRPr lang="en-IN" sz="2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solidFill>
                      <a:schemeClr val="accent3">
                        <a:lumMod val="60000"/>
                        <a:lumOff val="40000"/>
                      </a:schemeClr>
                    </a:solidFill>
                  </a:tcPr>
                </a:tc>
                <a:tc>
                  <a:txBody>
                    <a:bodyPr/>
                    <a:lstStyle/>
                    <a:p>
                      <a:pPr marL="90170" eaLnBrk="0" hangingPunct="0">
                        <a:lnSpc>
                          <a:spcPct val="107000"/>
                        </a:lnSpc>
                        <a:spcBef>
                          <a:spcPts val="755"/>
                        </a:spcBef>
                        <a:spcAft>
                          <a:spcPts val="0"/>
                        </a:spcAft>
                      </a:pPr>
                      <a:r>
                        <a:rPr lang="en-IN" sz="2000" b="1" dirty="0">
                          <a:effectLst/>
                        </a:rPr>
                        <a:t>Capacity</a:t>
                      </a:r>
                      <a:endParaRPr lang="en-IN" sz="2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solidFill>
                      <a:schemeClr val="accent3">
                        <a:lumMod val="60000"/>
                        <a:lumOff val="40000"/>
                      </a:schemeClr>
                    </a:solidFill>
                  </a:tcPr>
                </a:tc>
                <a:tc gridSpan="2">
                  <a:txBody>
                    <a:bodyPr/>
                    <a:lstStyle/>
                    <a:p>
                      <a:pPr marL="898525" marR="895350" algn="ctr" eaLnBrk="0" hangingPunct="0">
                        <a:lnSpc>
                          <a:spcPct val="107000"/>
                        </a:lnSpc>
                        <a:spcBef>
                          <a:spcPts val="755"/>
                        </a:spcBef>
                        <a:spcAft>
                          <a:spcPts val="0"/>
                        </a:spcAft>
                      </a:pPr>
                      <a:r>
                        <a:rPr lang="en-IN" sz="2000" b="1" dirty="0">
                          <a:effectLst/>
                        </a:rPr>
                        <a:t>Model</a:t>
                      </a:r>
                      <a:endParaRPr lang="en-IN" sz="2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solidFill>
                      <a:schemeClr val="accent3">
                        <a:lumMod val="60000"/>
                        <a:lumOff val="40000"/>
                      </a:schemeClr>
                    </a:solidFill>
                  </a:tcPr>
                </a:tc>
                <a:tc hMerge="1">
                  <a:txBody>
                    <a:bodyPr/>
                    <a:lstStyle/>
                    <a:p>
                      <a:endParaRPr lang="en-IN"/>
                    </a:p>
                  </a:txBody>
                  <a:tcPr/>
                </a:tc>
                <a:tc>
                  <a:txBody>
                    <a:bodyPr/>
                    <a:lstStyle/>
                    <a:p>
                      <a:pPr marL="526415" marR="524510" algn="ctr" eaLnBrk="0" hangingPunct="0">
                        <a:lnSpc>
                          <a:spcPct val="107000"/>
                        </a:lnSpc>
                        <a:spcBef>
                          <a:spcPts val="755"/>
                        </a:spcBef>
                        <a:spcAft>
                          <a:spcPts val="0"/>
                        </a:spcAft>
                      </a:pPr>
                      <a:r>
                        <a:rPr lang="en-IN" sz="2000" b="1" dirty="0">
                          <a:effectLst/>
                        </a:rPr>
                        <a:t>Unit Cost</a:t>
                      </a:r>
                      <a:endParaRPr lang="en-IN" sz="2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solidFill>
                      <a:schemeClr val="accent3">
                        <a:lumMod val="60000"/>
                        <a:lumOff val="40000"/>
                      </a:schemeClr>
                    </a:solidFill>
                  </a:tcPr>
                </a:tc>
                <a:extLst>
                  <a:ext uri="{0D108BD9-81ED-4DB2-BD59-A6C34878D82A}">
                    <a16:rowId xmlns:a16="http://schemas.microsoft.com/office/drawing/2014/main" xmlns="" val="1726739037"/>
                  </a:ext>
                </a:extLst>
              </a:tr>
              <a:tr h="319987">
                <a:tc rowSpan="4">
                  <a:txBody>
                    <a:bodyPr/>
                    <a:lstStyle/>
                    <a:p>
                      <a:pPr algn="ctr" eaLnBrk="0" hangingPunct="0">
                        <a:lnSpc>
                          <a:spcPct val="107000"/>
                        </a:lnSpc>
                        <a:spcAft>
                          <a:spcPts val="0"/>
                        </a:spcAft>
                      </a:pPr>
                      <a:r>
                        <a:rPr lang="en-IN" sz="2000" dirty="0">
                          <a:effectLst/>
                        </a:rPr>
                        <a:t>  0.5m³</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rowSpan="4">
                  <a:txBody>
                    <a:bodyPr/>
                    <a:lstStyle/>
                    <a:p>
                      <a:pPr algn="ctr" eaLnBrk="0" hangingPunct="0">
                        <a:lnSpc>
                          <a:spcPct val="107000"/>
                        </a:lnSpc>
                        <a:spcAft>
                          <a:spcPts val="0"/>
                        </a:spcAft>
                      </a:pPr>
                      <a:r>
                        <a:rPr lang="en-IN" sz="2000" dirty="0">
                          <a:effectLst/>
                        </a:rPr>
                        <a:t>  2.5kg/day</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rowSpan="2">
                  <a:txBody>
                    <a:bodyPr/>
                    <a:lstStyle/>
                    <a:p>
                      <a:pPr algn="ctr" eaLnBrk="0" hangingPunct="0">
                        <a:lnSpc>
                          <a:spcPct val="107000"/>
                        </a:lnSpc>
                        <a:spcBef>
                          <a:spcPts val="55"/>
                        </a:spcBef>
                        <a:spcAft>
                          <a:spcPts val="0"/>
                        </a:spcAft>
                      </a:pPr>
                      <a:r>
                        <a:rPr lang="en-IN" sz="2000" dirty="0">
                          <a:effectLst/>
                        </a:rPr>
                        <a:t> FRP</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120" eaLnBrk="0" hangingPunct="0">
                        <a:lnSpc>
                          <a:spcPct val="107000"/>
                        </a:lnSpc>
                        <a:spcBef>
                          <a:spcPts val="920"/>
                        </a:spcBef>
                        <a:spcAft>
                          <a:spcPts val="0"/>
                        </a:spcAft>
                      </a:pPr>
                      <a:r>
                        <a:rPr lang="en-IN" sz="2000" dirty="0">
                          <a:effectLst/>
                        </a:rPr>
                        <a:t>Without water Jacket</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526415" marR="524510" algn="ctr" eaLnBrk="0" hangingPunct="0">
                        <a:lnSpc>
                          <a:spcPct val="107000"/>
                        </a:lnSpc>
                        <a:spcBef>
                          <a:spcPts val="920"/>
                        </a:spcBef>
                        <a:spcAft>
                          <a:spcPts val="0"/>
                        </a:spcAft>
                      </a:pPr>
                      <a:r>
                        <a:rPr lang="en-IN" sz="2000" dirty="0">
                          <a:effectLst/>
                        </a:rPr>
                        <a:t>Rs.8500/-</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489478750"/>
                  </a:ext>
                </a:extLst>
              </a:tr>
              <a:tr h="319987">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marL="71120" eaLnBrk="0" hangingPunct="0">
                        <a:lnSpc>
                          <a:spcPct val="107000"/>
                        </a:lnSpc>
                        <a:spcBef>
                          <a:spcPts val="920"/>
                        </a:spcBef>
                        <a:spcAft>
                          <a:spcPts val="0"/>
                        </a:spcAft>
                      </a:pPr>
                      <a:r>
                        <a:rPr lang="en-IN" sz="2000">
                          <a:effectLst/>
                        </a:rPr>
                        <a:t>With water Jacket</a:t>
                      </a:r>
                      <a:endParaRPr lang="en-IN"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526415" marR="524510" algn="ctr" eaLnBrk="0" hangingPunct="0">
                        <a:lnSpc>
                          <a:spcPct val="107000"/>
                        </a:lnSpc>
                        <a:spcBef>
                          <a:spcPts val="920"/>
                        </a:spcBef>
                        <a:spcAft>
                          <a:spcPts val="0"/>
                        </a:spcAft>
                      </a:pPr>
                      <a:r>
                        <a:rPr lang="en-IN" sz="2000">
                          <a:effectLst/>
                        </a:rPr>
                        <a:t>Rs.10500/-</a:t>
                      </a:r>
                      <a:endParaRPr lang="en-IN"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2031587312"/>
                  </a:ext>
                </a:extLst>
              </a:tr>
              <a:tr h="319987">
                <a:tc vMerge="1">
                  <a:txBody>
                    <a:bodyPr/>
                    <a:lstStyle/>
                    <a:p>
                      <a:endParaRPr lang="en-IN"/>
                    </a:p>
                  </a:txBody>
                  <a:tcPr/>
                </a:tc>
                <a:tc vMerge="1">
                  <a:txBody>
                    <a:bodyPr/>
                    <a:lstStyle/>
                    <a:p>
                      <a:endParaRPr lang="en-IN"/>
                    </a:p>
                  </a:txBody>
                  <a:tcPr/>
                </a:tc>
                <a:tc rowSpan="2">
                  <a:txBody>
                    <a:bodyPr/>
                    <a:lstStyle/>
                    <a:p>
                      <a:pPr algn="ctr" eaLnBrk="0" hangingPunct="0">
                        <a:lnSpc>
                          <a:spcPct val="107000"/>
                        </a:lnSpc>
                        <a:spcBef>
                          <a:spcPts val="55"/>
                        </a:spcBef>
                        <a:spcAft>
                          <a:spcPts val="0"/>
                        </a:spcAft>
                      </a:pPr>
                      <a:r>
                        <a:rPr lang="en-IN" sz="2000" dirty="0">
                          <a:effectLst/>
                        </a:rPr>
                        <a:t> PVC</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120" eaLnBrk="0" hangingPunct="0">
                        <a:lnSpc>
                          <a:spcPct val="107000"/>
                        </a:lnSpc>
                        <a:spcBef>
                          <a:spcPts val="920"/>
                        </a:spcBef>
                        <a:spcAft>
                          <a:spcPts val="0"/>
                        </a:spcAft>
                      </a:pPr>
                      <a:r>
                        <a:rPr lang="en-IN" sz="2000">
                          <a:effectLst/>
                        </a:rPr>
                        <a:t>Without water Jacket</a:t>
                      </a:r>
                      <a:endParaRPr lang="en-IN"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526415" marR="524510" algn="ctr" eaLnBrk="0" hangingPunct="0">
                        <a:lnSpc>
                          <a:spcPct val="107000"/>
                        </a:lnSpc>
                        <a:spcBef>
                          <a:spcPts val="920"/>
                        </a:spcBef>
                        <a:spcAft>
                          <a:spcPts val="0"/>
                        </a:spcAft>
                      </a:pPr>
                      <a:r>
                        <a:rPr lang="en-IN" sz="2000">
                          <a:effectLst/>
                        </a:rPr>
                        <a:t>Rs.8000/-</a:t>
                      </a:r>
                      <a:endParaRPr lang="en-IN"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3807916604"/>
                  </a:ext>
                </a:extLst>
              </a:tr>
              <a:tr h="319987">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marL="71120" eaLnBrk="0" hangingPunct="0">
                        <a:lnSpc>
                          <a:spcPct val="107000"/>
                        </a:lnSpc>
                        <a:spcBef>
                          <a:spcPts val="920"/>
                        </a:spcBef>
                        <a:spcAft>
                          <a:spcPts val="0"/>
                        </a:spcAft>
                      </a:pPr>
                      <a:r>
                        <a:rPr lang="en-IN" sz="2000">
                          <a:effectLst/>
                        </a:rPr>
                        <a:t>With water Jacket</a:t>
                      </a:r>
                      <a:endParaRPr lang="en-IN"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526415" marR="524510" algn="ctr" eaLnBrk="0" hangingPunct="0">
                        <a:lnSpc>
                          <a:spcPct val="107000"/>
                        </a:lnSpc>
                        <a:spcBef>
                          <a:spcPts val="920"/>
                        </a:spcBef>
                        <a:spcAft>
                          <a:spcPts val="0"/>
                        </a:spcAft>
                      </a:pPr>
                      <a:r>
                        <a:rPr lang="en-IN" sz="2000">
                          <a:effectLst/>
                        </a:rPr>
                        <a:t>Rs.9000/-</a:t>
                      </a:r>
                      <a:endParaRPr lang="en-IN"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2786433529"/>
                  </a:ext>
                </a:extLst>
              </a:tr>
              <a:tr h="319987">
                <a:tc rowSpan="4">
                  <a:txBody>
                    <a:bodyPr/>
                    <a:lstStyle/>
                    <a:p>
                      <a:pPr algn="ctr" eaLnBrk="0" hangingPunct="0">
                        <a:lnSpc>
                          <a:spcPct val="107000"/>
                        </a:lnSpc>
                        <a:spcAft>
                          <a:spcPts val="0"/>
                        </a:spcAft>
                      </a:pPr>
                      <a:r>
                        <a:rPr lang="en-IN" sz="2000" dirty="0">
                          <a:effectLst/>
                        </a:rPr>
                        <a:t>  0.75m³</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rowSpan="4">
                  <a:txBody>
                    <a:bodyPr/>
                    <a:lstStyle/>
                    <a:p>
                      <a:pPr algn="ctr" eaLnBrk="0" hangingPunct="0">
                        <a:lnSpc>
                          <a:spcPct val="107000"/>
                        </a:lnSpc>
                        <a:spcAft>
                          <a:spcPts val="0"/>
                        </a:spcAft>
                      </a:pPr>
                      <a:r>
                        <a:rPr lang="en-IN" sz="2000" dirty="0">
                          <a:effectLst/>
                        </a:rPr>
                        <a:t>  5kg/day</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rowSpan="2">
                  <a:txBody>
                    <a:bodyPr/>
                    <a:lstStyle/>
                    <a:p>
                      <a:pPr algn="ctr" eaLnBrk="0" hangingPunct="0">
                        <a:lnSpc>
                          <a:spcPct val="107000"/>
                        </a:lnSpc>
                        <a:spcBef>
                          <a:spcPts val="55"/>
                        </a:spcBef>
                        <a:spcAft>
                          <a:spcPts val="0"/>
                        </a:spcAft>
                      </a:pPr>
                      <a:r>
                        <a:rPr lang="en-IN" sz="2000" dirty="0">
                          <a:effectLst/>
                        </a:rPr>
                        <a:t> FRP</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120" eaLnBrk="0" hangingPunct="0">
                        <a:lnSpc>
                          <a:spcPct val="107000"/>
                        </a:lnSpc>
                        <a:spcBef>
                          <a:spcPts val="920"/>
                        </a:spcBef>
                        <a:spcAft>
                          <a:spcPts val="0"/>
                        </a:spcAft>
                      </a:pPr>
                      <a:r>
                        <a:rPr lang="en-IN" sz="2000" dirty="0">
                          <a:effectLst/>
                        </a:rPr>
                        <a:t>Without water Jacket</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526415" marR="524510" algn="ctr" eaLnBrk="0" hangingPunct="0">
                        <a:lnSpc>
                          <a:spcPct val="107000"/>
                        </a:lnSpc>
                        <a:spcBef>
                          <a:spcPts val="920"/>
                        </a:spcBef>
                        <a:spcAft>
                          <a:spcPts val="0"/>
                        </a:spcAft>
                      </a:pPr>
                      <a:r>
                        <a:rPr lang="en-IN" sz="2000">
                          <a:effectLst/>
                        </a:rPr>
                        <a:t>Rs.10500/-</a:t>
                      </a:r>
                      <a:endParaRPr lang="en-IN"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4253767662"/>
                  </a:ext>
                </a:extLst>
              </a:tr>
              <a:tr h="319987">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marL="71120" eaLnBrk="0" hangingPunct="0">
                        <a:lnSpc>
                          <a:spcPct val="107000"/>
                        </a:lnSpc>
                        <a:spcBef>
                          <a:spcPts val="920"/>
                        </a:spcBef>
                        <a:spcAft>
                          <a:spcPts val="0"/>
                        </a:spcAft>
                      </a:pPr>
                      <a:r>
                        <a:rPr lang="en-IN" sz="2000" dirty="0">
                          <a:effectLst/>
                        </a:rPr>
                        <a:t>With water Jacket</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526415" marR="524510" algn="ctr" eaLnBrk="0" hangingPunct="0">
                        <a:lnSpc>
                          <a:spcPct val="107000"/>
                        </a:lnSpc>
                        <a:spcBef>
                          <a:spcPts val="920"/>
                        </a:spcBef>
                        <a:spcAft>
                          <a:spcPts val="0"/>
                        </a:spcAft>
                      </a:pPr>
                      <a:r>
                        <a:rPr lang="en-IN" sz="2000">
                          <a:effectLst/>
                        </a:rPr>
                        <a:t>Rs.12000/-</a:t>
                      </a:r>
                      <a:endParaRPr lang="en-IN"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2270191800"/>
                  </a:ext>
                </a:extLst>
              </a:tr>
              <a:tr h="319987">
                <a:tc vMerge="1">
                  <a:txBody>
                    <a:bodyPr/>
                    <a:lstStyle/>
                    <a:p>
                      <a:endParaRPr lang="en-IN"/>
                    </a:p>
                  </a:txBody>
                  <a:tcPr/>
                </a:tc>
                <a:tc vMerge="1">
                  <a:txBody>
                    <a:bodyPr/>
                    <a:lstStyle/>
                    <a:p>
                      <a:endParaRPr lang="en-IN"/>
                    </a:p>
                  </a:txBody>
                  <a:tcPr/>
                </a:tc>
                <a:tc rowSpan="2">
                  <a:txBody>
                    <a:bodyPr/>
                    <a:lstStyle/>
                    <a:p>
                      <a:pPr algn="ctr" eaLnBrk="0" hangingPunct="0">
                        <a:lnSpc>
                          <a:spcPct val="107000"/>
                        </a:lnSpc>
                        <a:spcBef>
                          <a:spcPts val="55"/>
                        </a:spcBef>
                        <a:spcAft>
                          <a:spcPts val="0"/>
                        </a:spcAft>
                      </a:pPr>
                      <a:r>
                        <a:rPr lang="en-IN" sz="2000" dirty="0">
                          <a:effectLst/>
                        </a:rPr>
                        <a:t> PVC</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120" eaLnBrk="0" hangingPunct="0">
                        <a:lnSpc>
                          <a:spcPct val="107000"/>
                        </a:lnSpc>
                        <a:spcBef>
                          <a:spcPts val="920"/>
                        </a:spcBef>
                        <a:spcAft>
                          <a:spcPts val="0"/>
                        </a:spcAft>
                      </a:pPr>
                      <a:r>
                        <a:rPr lang="en-IN" sz="2000" dirty="0">
                          <a:effectLst/>
                        </a:rPr>
                        <a:t>Without water Jacket</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526415" marR="524510" algn="ctr" eaLnBrk="0" hangingPunct="0">
                        <a:lnSpc>
                          <a:spcPct val="107000"/>
                        </a:lnSpc>
                        <a:spcBef>
                          <a:spcPts val="920"/>
                        </a:spcBef>
                        <a:spcAft>
                          <a:spcPts val="0"/>
                        </a:spcAft>
                      </a:pPr>
                      <a:r>
                        <a:rPr lang="en-IN" sz="2000">
                          <a:effectLst/>
                        </a:rPr>
                        <a:t>Rs.10000/-</a:t>
                      </a:r>
                      <a:endParaRPr lang="en-IN"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1331025444"/>
                  </a:ext>
                </a:extLst>
              </a:tr>
              <a:tr h="319987">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marL="71120" eaLnBrk="0" hangingPunct="0">
                        <a:lnSpc>
                          <a:spcPct val="107000"/>
                        </a:lnSpc>
                        <a:spcBef>
                          <a:spcPts val="920"/>
                        </a:spcBef>
                        <a:spcAft>
                          <a:spcPts val="0"/>
                        </a:spcAft>
                      </a:pPr>
                      <a:r>
                        <a:rPr lang="en-IN" sz="2000" dirty="0">
                          <a:effectLst/>
                        </a:rPr>
                        <a:t>With water Jacket</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526415" marR="524510" algn="ctr" eaLnBrk="0" hangingPunct="0">
                        <a:lnSpc>
                          <a:spcPct val="107000"/>
                        </a:lnSpc>
                        <a:spcBef>
                          <a:spcPts val="920"/>
                        </a:spcBef>
                        <a:spcAft>
                          <a:spcPts val="0"/>
                        </a:spcAft>
                      </a:pPr>
                      <a:r>
                        <a:rPr lang="en-IN" sz="2000" dirty="0">
                          <a:effectLst/>
                        </a:rPr>
                        <a:t>Rs.11000/-</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2530524216"/>
                  </a:ext>
                </a:extLst>
              </a:tr>
              <a:tr h="319987">
                <a:tc rowSpan="4">
                  <a:txBody>
                    <a:bodyPr/>
                    <a:lstStyle/>
                    <a:p>
                      <a:pPr algn="ctr" eaLnBrk="0" hangingPunct="0">
                        <a:lnSpc>
                          <a:spcPct val="107000"/>
                        </a:lnSpc>
                        <a:spcAft>
                          <a:spcPts val="0"/>
                        </a:spcAft>
                      </a:pPr>
                      <a:r>
                        <a:rPr lang="en-IN" sz="2000" dirty="0">
                          <a:effectLst/>
                        </a:rPr>
                        <a:t>  1 m³</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rowSpan="4">
                  <a:txBody>
                    <a:bodyPr/>
                    <a:lstStyle/>
                    <a:p>
                      <a:pPr algn="ctr" eaLnBrk="0" hangingPunct="0">
                        <a:lnSpc>
                          <a:spcPct val="107000"/>
                        </a:lnSpc>
                        <a:spcAft>
                          <a:spcPts val="0"/>
                        </a:spcAft>
                      </a:pPr>
                      <a:r>
                        <a:rPr lang="en-IN" sz="2000" dirty="0">
                          <a:effectLst/>
                        </a:rPr>
                        <a:t>    7.5kg/ day</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rowSpan="2">
                  <a:txBody>
                    <a:bodyPr/>
                    <a:lstStyle/>
                    <a:p>
                      <a:pPr algn="ctr" eaLnBrk="0" hangingPunct="0">
                        <a:lnSpc>
                          <a:spcPct val="107000"/>
                        </a:lnSpc>
                        <a:spcBef>
                          <a:spcPts val="55"/>
                        </a:spcBef>
                        <a:spcAft>
                          <a:spcPts val="0"/>
                        </a:spcAft>
                      </a:pPr>
                      <a:r>
                        <a:rPr lang="en-IN" sz="2000" dirty="0">
                          <a:effectLst/>
                        </a:rPr>
                        <a:t> FRP</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120" eaLnBrk="0" hangingPunct="0">
                        <a:lnSpc>
                          <a:spcPct val="107000"/>
                        </a:lnSpc>
                        <a:spcBef>
                          <a:spcPts val="920"/>
                        </a:spcBef>
                        <a:spcAft>
                          <a:spcPts val="0"/>
                        </a:spcAft>
                      </a:pPr>
                      <a:r>
                        <a:rPr lang="en-IN" sz="2000">
                          <a:effectLst/>
                        </a:rPr>
                        <a:t>Without water Jacket</a:t>
                      </a:r>
                      <a:endParaRPr lang="en-IN"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526415" marR="524510" algn="ctr" eaLnBrk="0" hangingPunct="0">
                        <a:lnSpc>
                          <a:spcPct val="107000"/>
                        </a:lnSpc>
                        <a:spcBef>
                          <a:spcPts val="920"/>
                        </a:spcBef>
                        <a:spcAft>
                          <a:spcPts val="0"/>
                        </a:spcAft>
                      </a:pPr>
                      <a:r>
                        <a:rPr lang="en-IN" sz="2000" dirty="0">
                          <a:effectLst/>
                        </a:rPr>
                        <a:t>Rs.12500/-</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2658165778"/>
                  </a:ext>
                </a:extLst>
              </a:tr>
              <a:tr h="319987">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marL="71120" eaLnBrk="0" hangingPunct="0">
                        <a:lnSpc>
                          <a:spcPct val="107000"/>
                        </a:lnSpc>
                        <a:spcBef>
                          <a:spcPts val="920"/>
                        </a:spcBef>
                        <a:spcAft>
                          <a:spcPts val="0"/>
                        </a:spcAft>
                      </a:pPr>
                      <a:r>
                        <a:rPr lang="en-IN" sz="2000" dirty="0">
                          <a:effectLst/>
                        </a:rPr>
                        <a:t>With water Jacket</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526415" marR="524510" algn="ctr" eaLnBrk="0" hangingPunct="0">
                        <a:lnSpc>
                          <a:spcPct val="107000"/>
                        </a:lnSpc>
                        <a:spcBef>
                          <a:spcPts val="920"/>
                        </a:spcBef>
                        <a:spcAft>
                          <a:spcPts val="0"/>
                        </a:spcAft>
                      </a:pPr>
                      <a:r>
                        <a:rPr lang="en-IN" sz="2000" dirty="0">
                          <a:effectLst/>
                        </a:rPr>
                        <a:t>Rs.13500/-</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3356023615"/>
                  </a:ext>
                </a:extLst>
              </a:tr>
              <a:tr h="319987">
                <a:tc vMerge="1">
                  <a:txBody>
                    <a:bodyPr/>
                    <a:lstStyle/>
                    <a:p>
                      <a:endParaRPr lang="en-IN"/>
                    </a:p>
                  </a:txBody>
                  <a:tcPr/>
                </a:tc>
                <a:tc vMerge="1">
                  <a:txBody>
                    <a:bodyPr/>
                    <a:lstStyle/>
                    <a:p>
                      <a:endParaRPr lang="en-IN"/>
                    </a:p>
                  </a:txBody>
                  <a:tcPr/>
                </a:tc>
                <a:tc rowSpan="2">
                  <a:txBody>
                    <a:bodyPr/>
                    <a:lstStyle/>
                    <a:p>
                      <a:pPr algn="ctr" eaLnBrk="0" hangingPunct="0">
                        <a:lnSpc>
                          <a:spcPct val="107000"/>
                        </a:lnSpc>
                        <a:spcBef>
                          <a:spcPts val="55"/>
                        </a:spcBef>
                        <a:spcAft>
                          <a:spcPts val="0"/>
                        </a:spcAft>
                      </a:pPr>
                      <a:r>
                        <a:rPr lang="en-IN" sz="2000" dirty="0">
                          <a:effectLst/>
                        </a:rPr>
                        <a:t> PVC</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71120" eaLnBrk="0" hangingPunct="0">
                        <a:lnSpc>
                          <a:spcPct val="107000"/>
                        </a:lnSpc>
                        <a:spcBef>
                          <a:spcPts val="920"/>
                        </a:spcBef>
                        <a:spcAft>
                          <a:spcPts val="0"/>
                        </a:spcAft>
                      </a:pPr>
                      <a:r>
                        <a:rPr lang="en-IN" sz="2000" dirty="0">
                          <a:effectLst/>
                        </a:rPr>
                        <a:t>Without water Jacket</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526415" marR="524510" algn="ctr" eaLnBrk="0" hangingPunct="0">
                        <a:lnSpc>
                          <a:spcPct val="107000"/>
                        </a:lnSpc>
                        <a:spcBef>
                          <a:spcPts val="920"/>
                        </a:spcBef>
                        <a:spcAft>
                          <a:spcPts val="0"/>
                        </a:spcAft>
                      </a:pPr>
                      <a:r>
                        <a:rPr lang="en-IN" sz="2000" dirty="0">
                          <a:effectLst/>
                        </a:rPr>
                        <a:t>Rs.12000/-</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3174072369"/>
                  </a:ext>
                </a:extLst>
              </a:tr>
              <a:tr h="319987">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marL="71120" eaLnBrk="0" hangingPunct="0">
                        <a:lnSpc>
                          <a:spcPct val="107000"/>
                        </a:lnSpc>
                        <a:spcBef>
                          <a:spcPts val="920"/>
                        </a:spcBef>
                        <a:spcAft>
                          <a:spcPts val="0"/>
                        </a:spcAft>
                      </a:pPr>
                      <a:r>
                        <a:rPr lang="en-IN" sz="2000" dirty="0">
                          <a:effectLst/>
                        </a:rPr>
                        <a:t>With water Jacket</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526415" marR="524510" algn="ctr" eaLnBrk="0" hangingPunct="0">
                        <a:lnSpc>
                          <a:spcPct val="107000"/>
                        </a:lnSpc>
                        <a:spcBef>
                          <a:spcPts val="920"/>
                        </a:spcBef>
                        <a:spcAft>
                          <a:spcPts val="0"/>
                        </a:spcAft>
                      </a:pPr>
                      <a:r>
                        <a:rPr lang="en-IN" sz="2000" dirty="0">
                          <a:effectLst/>
                        </a:rPr>
                        <a:t>Rs.13000/-</a:t>
                      </a:r>
                      <a:endParaRPr lang="en-IN"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xmlns="" val="2159123203"/>
                  </a:ext>
                </a:extLst>
              </a:tr>
            </a:tbl>
          </a:graphicData>
        </a:graphic>
      </p:graphicFrame>
    </p:spTree>
    <p:extLst>
      <p:ext uri="{BB962C8B-B14F-4D97-AF65-F5344CB8AC3E}">
        <p14:creationId xmlns:p14="http://schemas.microsoft.com/office/powerpoint/2010/main" xmlns="" val="1140425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1"/>
            <a:ext cx="11209017" cy="925004"/>
          </a:xfrm>
          <a:solidFill>
            <a:schemeClr val="accent6"/>
          </a:solidFill>
        </p:spPr>
        <p:txBody>
          <a:bodyPr>
            <a:normAutofit/>
          </a:bodyPr>
          <a:lstStyle/>
          <a:p>
            <a:r>
              <a:rPr lang="en-IN" sz="2700" b="1" dirty="0">
                <a:solidFill>
                  <a:schemeClr val="bg1"/>
                </a:solidFill>
                <a:latin typeface="+mn-lt"/>
              </a:rPr>
              <a:t>II. </a:t>
            </a:r>
            <a:r>
              <a:rPr lang="en-IN" sz="2700" b="1" dirty="0" err="1">
                <a:solidFill>
                  <a:schemeClr val="bg1"/>
                </a:solidFill>
                <a:latin typeface="+mn-lt"/>
              </a:rPr>
              <a:t>Biomethanation</a:t>
            </a:r>
            <a:r>
              <a:rPr lang="en-IN" sz="2700" b="1" dirty="0">
                <a:solidFill>
                  <a:schemeClr val="bg1"/>
                </a:solidFill>
                <a:latin typeface="+mn-lt"/>
              </a:rPr>
              <a:t> </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485640"/>
            <a:ext cx="6751954" cy="37235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45</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594361" y="983905"/>
            <a:ext cx="7330440" cy="5501735"/>
          </a:xfrm>
        </p:spPr>
        <p:txBody>
          <a:bodyPr>
            <a:noAutofit/>
          </a:bodyPr>
          <a:lstStyle/>
          <a:p>
            <a:pPr marL="0" indent="0" eaLnBrk="0" hangingPunct="0">
              <a:buNone/>
            </a:pPr>
            <a:r>
              <a:rPr lang="en-IN" sz="2400" b="1" dirty="0"/>
              <a:t>1. Portable biogas plants (FRP/PVC) with unit cost</a:t>
            </a:r>
          </a:p>
          <a:p>
            <a:pPr marL="0" indent="0" eaLnBrk="0" hangingPunct="0">
              <a:buNone/>
            </a:pPr>
            <a:r>
              <a:rPr lang="en-IN" sz="2200" b="1" u="sng" dirty="0"/>
              <a:t>Infrastructure Requirements</a:t>
            </a:r>
            <a:endParaRPr lang="en-IN" sz="2200" dirty="0"/>
          </a:p>
          <a:p>
            <a:pPr lvl="0" eaLnBrk="0" hangingPunct="0">
              <a:spcBef>
                <a:spcPts val="600"/>
              </a:spcBef>
            </a:pPr>
            <a:r>
              <a:rPr lang="en-IN" sz="2200" dirty="0"/>
              <a:t>Unit without water jacket: PVC/LLDPE/HDPE tanks with circular shape as digester and floating gas holder</a:t>
            </a:r>
          </a:p>
          <a:p>
            <a:pPr lvl="0" eaLnBrk="0" hangingPunct="0">
              <a:spcBef>
                <a:spcPts val="600"/>
              </a:spcBef>
            </a:pPr>
            <a:r>
              <a:rPr lang="en-IN" sz="2200" dirty="0"/>
              <a:t>Unit with water jacket: PVC/LLDPE/HDPE tanks with water jacket in between the digester and the gas holder.</a:t>
            </a:r>
          </a:p>
          <a:p>
            <a:pPr lvl="0" eaLnBrk="0" hangingPunct="0">
              <a:spcBef>
                <a:spcPts val="600"/>
              </a:spcBef>
            </a:pPr>
            <a:r>
              <a:rPr lang="en-IN" sz="2200" dirty="0"/>
              <a:t>Inlet device with PVC pipe of diameter 110mm</a:t>
            </a:r>
          </a:p>
          <a:p>
            <a:pPr lvl="0" eaLnBrk="0" hangingPunct="0">
              <a:spcBef>
                <a:spcPts val="600"/>
              </a:spcBef>
            </a:pPr>
            <a:r>
              <a:rPr lang="en-IN" sz="2200" dirty="0"/>
              <a:t>Inlet chamber with a plastic/FRP mug having circular shape and with a lid.</a:t>
            </a:r>
          </a:p>
          <a:p>
            <a:pPr lvl="0" eaLnBrk="0" hangingPunct="0">
              <a:spcBef>
                <a:spcPts val="600"/>
              </a:spcBef>
            </a:pPr>
            <a:r>
              <a:rPr lang="en-IN" sz="2200" dirty="0"/>
              <a:t>Outlet device wit PVC pipe of 63 mm.</a:t>
            </a:r>
          </a:p>
          <a:p>
            <a:pPr lvl="0" eaLnBrk="0" hangingPunct="0">
              <a:spcBef>
                <a:spcPts val="600"/>
              </a:spcBef>
            </a:pPr>
            <a:r>
              <a:rPr lang="en-IN" sz="2200" dirty="0"/>
              <a:t>A plastic can of 10 litre capacity to be used for collecting slurry</a:t>
            </a:r>
          </a:p>
          <a:p>
            <a:pPr lvl="0" eaLnBrk="0" hangingPunct="0">
              <a:spcBef>
                <a:spcPts val="600"/>
              </a:spcBef>
            </a:pPr>
            <a:r>
              <a:rPr lang="en-IN" sz="2200" dirty="0"/>
              <a:t>Rubber hose of 25 mm diameter for conveyance of biogas</a:t>
            </a:r>
          </a:p>
          <a:p>
            <a:pPr lvl="0" eaLnBrk="0" hangingPunct="0">
              <a:spcBef>
                <a:spcPts val="600"/>
              </a:spcBef>
            </a:pPr>
            <a:r>
              <a:rPr lang="en-IN" sz="2200" dirty="0"/>
              <a:t>Stove wit single burner.</a:t>
            </a:r>
          </a:p>
          <a:p>
            <a:pPr>
              <a:spcBef>
                <a:spcPts val="600"/>
              </a:spcBef>
            </a:pPr>
            <a:r>
              <a:rPr lang="en-IN" sz="2200" dirty="0"/>
              <a:t>Control valve for regulating gas.</a:t>
            </a:r>
          </a:p>
          <a:p>
            <a:pPr marL="0" indent="0">
              <a:spcBef>
                <a:spcPts val="600"/>
              </a:spcBef>
              <a:buNone/>
            </a:pPr>
            <a:endParaRPr lang="en-IN" sz="2000" dirty="0"/>
          </a:p>
          <a:p>
            <a:pPr marL="0" indent="0">
              <a:spcBef>
                <a:spcPts val="600"/>
              </a:spcBef>
              <a:buNone/>
            </a:pPr>
            <a:endParaRPr lang="en-IN" sz="2000" dirty="0"/>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4" name="Group 4">
            <a:extLst>
              <a:ext uri="{FF2B5EF4-FFF2-40B4-BE49-F238E27FC236}">
                <a16:creationId xmlns:a16="http://schemas.microsoft.com/office/drawing/2014/main" xmlns="" id="{81324189-AC25-4AFD-9890-D724A3E2A1A2}"/>
              </a:ext>
            </a:extLst>
          </p:cNvPr>
          <p:cNvGrpSpPr>
            <a:grpSpLocks/>
          </p:cNvGrpSpPr>
          <p:nvPr/>
        </p:nvGrpSpPr>
        <p:grpSpPr bwMode="auto">
          <a:xfrm>
            <a:off x="-755650" y="2720975"/>
            <a:ext cx="5414963" cy="8308975"/>
            <a:chOff x="120" y="12665"/>
            <a:chExt cx="8528" cy="13086"/>
          </a:xfrm>
        </p:grpSpPr>
        <p:sp>
          <p:nvSpPr>
            <p:cNvPr id="5" name="Freeform 5">
              <a:extLst>
                <a:ext uri="{FF2B5EF4-FFF2-40B4-BE49-F238E27FC236}">
                  <a16:creationId xmlns:a16="http://schemas.microsoft.com/office/drawing/2014/main" xmlns="" id="{5C9CD4DE-DDE3-407E-9AE7-1E6C4FA2C877}"/>
                </a:ext>
              </a:extLst>
            </p:cNvPr>
            <p:cNvSpPr>
              <a:spLocks/>
            </p:cNvSpPr>
            <p:nvPr/>
          </p:nvSpPr>
          <p:spPr bwMode="auto">
            <a:xfrm>
              <a:off x="120" y="12665"/>
              <a:ext cx="8528" cy="13086"/>
            </a:xfrm>
            <a:custGeom>
              <a:avLst/>
              <a:gdLst>
                <a:gd name="T0" fmla="*/ 8527 w 8528"/>
                <a:gd name="T1" fmla="*/ -12245 h 13086"/>
                <a:gd name="T2" fmla="*/ 8827 w 8528"/>
                <a:gd name="T3" fmla="*/ -12245 h 13086"/>
              </a:gdLst>
              <a:ahLst/>
              <a:cxnLst>
                <a:cxn ang="0">
                  <a:pos x="T0" y="T1"/>
                </a:cxn>
                <a:cxn ang="0">
                  <a:pos x="T2" y="T3"/>
                </a:cxn>
              </a:cxnLst>
              <a:rect l="0" t="0" r="r" b="b"/>
              <a:pathLst>
                <a:path w="8528" h="13086">
                  <a:moveTo>
                    <a:pt x="8527" y="-12245"/>
                  </a:moveTo>
                  <a:lnTo>
                    <a:pt x="8827" y="-1224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2" name="Freeform 6">
              <a:extLst>
                <a:ext uri="{FF2B5EF4-FFF2-40B4-BE49-F238E27FC236}">
                  <a16:creationId xmlns:a16="http://schemas.microsoft.com/office/drawing/2014/main" xmlns="" id="{682AE44B-FB1B-4C39-A871-466E57DEEDEF}"/>
                </a:ext>
              </a:extLst>
            </p:cNvPr>
            <p:cNvSpPr>
              <a:spLocks/>
            </p:cNvSpPr>
            <p:nvPr/>
          </p:nvSpPr>
          <p:spPr bwMode="auto">
            <a:xfrm>
              <a:off x="120" y="12665"/>
              <a:ext cx="8528" cy="13086"/>
            </a:xfrm>
            <a:custGeom>
              <a:avLst/>
              <a:gdLst>
                <a:gd name="T0" fmla="*/ 8527 w 8528"/>
                <a:gd name="T1" fmla="*/ 0 h 13086"/>
                <a:gd name="T2" fmla="*/ 8827 w 8528"/>
                <a:gd name="T3" fmla="*/ 0 h 13086"/>
              </a:gdLst>
              <a:ahLst/>
              <a:cxnLst>
                <a:cxn ang="0">
                  <a:pos x="T0" y="T1"/>
                </a:cxn>
                <a:cxn ang="0">
                  <a:pos x="T2" y="T3"/>
                </a:cxn>
              </a:cxnLst>
              <a:rect l="0" t="0" r="r" b="b"/>
              <a:pathLst>
                <a:path w="8528" h="13086">
                  <a:moveTo>
                    <a:pt x="8527" y="0"/>
                  </a:moveTo>
                  <a:lnTo>
                    <a:pt x="8827" y="0"/>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 name="Freeform 7">
              <a:extLst>
                <a:ext uri="{FF2B5EF4-FFF2-40B4-BE49-F238E27FC236}">
                  <a16:creationId xmlns:a16="http://schemas.microsoft.com/office/drawing/2014/main" xmlns="" id="{749450F6-1AEA-4263-B280-93B24FD830BD}"/>
                </a:ext>
              </a:extLst>
            </p:cNvPr>
            <p:cNvSpPr>
              <a:spLocks/>
            </p:cNvSpPr>
            <p:nvPr/>
          </p:nvSpPr>
          <p:spPr bwMode="auto">
            <a:xfrm>
              <a:off x="120" y="12665"/>
              <a:ext cx="8528" cy="13086"/>
            </a:xfrm>
            <a:custGeom>
              <a:avLst/>
              <a:gdLst>
                <a:gd name="T0" fmla="*/ 300 w 8528"/>
                <a:gd name="T1" fmla="*/ -12365 h 13086"/>
                <a:gd name="T2" fmla="*/ 300 w 8528"/>
                <a:gd name="T3" fmla="*/ -12665 h 13086"/>
              </a:gdLst>
              <a:ahLst/>
              <a:cxnLst>
                <a:cxn ang="0">
                  <a:pos x="T0" y="T1"/>
                </a:cxn>
                <a:cxn ang="0">
                  <a:pos x="T2" y="T3"/>
                </a:cxn>
              </a:cxnLst>
              <a:rect l="0" t="0" r="r" b="b"/>
              <a:pathLst>
                <a:path w="8528" h="13086">
                  <a:moveTo>
                    <a:pt x="300" y="-12365"/>
                  </a:moveTo>
                  <a:lnTo>
                    <a:pt x="300" y="-1266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4" name="Freeform 8">
              <a:extLst>
                <a:ext uri="{FF2B5EF4-FFF2-40B4-BE49-F238E27FC236}">
                  <a16:creationId xmlns:a16="http://schemas.microsoft.com/office/drawing/2014/main" xmlns="" id="{16AC9785-BF87-4A83-A23F-8AE4DA7CCAE5}"/>
                </a:ext>
              </a:extLst>
            </p:cNvPr>
            <p:cNvSpPr>
              <a:spLocks/>
            </p:cNvSpPr>
            <p:nvPr/>
          </p:nvSpPr>
          <p:spPr bwMode="auto">
            <a:xfrm>
              <a:off x="120" y="12665"/>
              <a:ext cx="8528" cy="13086"/>
            </a:xfrm>
            <a:custGeom>
              <a:avLst/>
              <a:gdLst>
                <a:gd name="T0" fmla="*/ 300 w 8528"/>
                <a:gd name="T1" fmla="*/ 119 h 13086"/>
                <a:gd name="T2" fmla="*/ 300 w 8528"/>
                <a:gd name="T3" fmla="*/ 419 h 13086"/>
              </a:gdLst>
              <a:ahLst/>
              <a:cxnLst>
                <a:cxn ang="0">
                  <a:pos x="T0" y="T1"/>
                </a:cxn>
                <a:cxn ang="0">
                  <a:pos x="T2" y="T3"/>
                </a:cxn>
              </a:cxnLst>
              <a:rect l="0" t="0" r="r" b="b"/>
              <a:pathLst>
                <a:path w="8528" h="13086">
                  <a:moveTo>
                    <a:pt x="300" y="119"/>
                  </a:moveTo>
                  <a:lnTo>
                    <a:pt x="300" y="419"/>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5" name="Freeform 9">
              <a:extLst>
                <a:ext uri="{FF2B5EF4-FFF2-40B4-BE49-F238E27FC236}">
                  <a16:creationId xmlns:a16="http://schemas.microsoft.com/office/drawing/2014/main" xmlns="" id="{3CD90E7B-2C71-49E0-832B-75F4018C1A51}"/>
                </a:ext>
              </a:extLst>
            </p:cNvPr>
            <p:cNvSpPr>
              <a:spLocks/>
            </p:cNvSpPr>
            <p:nvPr/>
          </p:nvSpPr>
          <p:spPr bwMode="auto">
            <a:xfrm>
              <a:off x="120" y="12665"/>
              <a:ext cx="8528" cy="13086"/>
            </a:xfrm>
            <a:custGeom>
              <a:avLst/>
              <a:gdLst>
                <a:gd name="T0" fmla="*/ 8407 w 8528"/>
                <a:gd name="T1" fmla="*/ -12365 h 13086"/>
                <a:gd name="T2" fmla="*/ 8407 w 8528"/>
                <a:gd name="T3" fmla="*/ -12665 h 13086"/>
              </a:gdLst>
              <a:ahLst/>
              <a:cxnLst>
                <a:cxn ang="0">
                  <a:pos x="T0" y="T1"/>
                </a:cxn>
                <a:cxn ang="0">
                  <a:pos x="T2" y="T3"/>
                </a:cxn>
              </a:cxnLst>
              <a:rect l="0" t="0" r="r" b="b"/>
              <a:pathLst>
                <a:path w="8528" h="13086">
                  <a:moveTo>
                    <a:pt x="8407" y="-12365"/>
                  </a:moveTo>
                  <a:lnTo>
                    <a:pt x="8407" y="-1266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6" name="Freeform 10">
              <a:extLst>
                <a:ext uri="{FF2B5EF4-FFF2-40B4-BE49-F238E27FC236}">
                  <a16:creationId xmlns:a16="http://schemas.microsoft.com/office/drawing/2014/main" xmlns="" id="{279E489F-3609-49D5-A280-E501E9918918}"/>
                </a:ext>
              </a:extLst>
            </p:cNvPr>
            <p:cNvSpPr>
              <a:spLocks/>
            </p:cNvSpPr>
            <p:nvPr/>
          </p:nvSpPr>
          <p:spPr bwMode="auto">
            <a:xfrm>
              <a:off x="120" y="12665"/>
              <a:ext cx="8528" cy="13086"/>
            </a:xfrm>
            <a:custGeom>
              <a:avLst/>
              <a:gdLst>
                <a:gd name="T0" fmla="*/ 8407 w 8528"/>
                <a:gd name="T1" fmla="*/ 119 h 13086"/>
                <a:gd name="T2" fmla="*/ 8407 w 8528"/>
                <a:gd name="T3" fmla="*/ 419 h 13086"/>
              </a:gdLst>
              <a:ahLst/>
              <a:cxnLst>
                <a:cxn ang="0">
                  <a:pos x="T0" y="T1"/>
                </a:cxn>
                <a:cxn ang="0">
                  <a:pos x="T2" y="T3"/>
                </a:cxn>
              </a:cxnLst>
              <a:rect l="0" t="0" r="r" b="b"/>
              <a:pathLst>
                <a:path w="8528" h="13086">
                  <a:moveTo>
                    <a:pt x="8407" y="119"/>
                  </a:moveTo>
                  <a:lnTo>
                    <a:pt x="8407" y="419"/>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pSp>
      <p:pic>
        <p:nvPicPr>
          <p:cNvPr id="19" name="Picture 4" descr="C:\Sree's\2014 files\Sreekumar\2014\Personal\Photos\For presentations\IMG_2462.JPG">
            <a:extLst>
              <a:ext uri="{FF2B5EF4-FFF2-40B4-BE49-F238E27FC236}">
                <a16:creationId xmlns:a16="http://schemas.microsoft.com/office/drawing/2014/main" xmlns="" id="{469090FE-CDB8-4AC5-9266-0B1823C65290}"/>
              </a:ext>
            </a:extLst>
          </p:cNvPr>
          <p:cNvPicPr>
            <a:picLocks noChangeAspect="1" noChangeArrowheads="1"/>
          </p:cNvPicPr>
          <p:nvPr/>
        </p:nvPicPr>
        <p:blipFill>
          <a:blip r:embed="rId3"/>
          <a:srcRect/>
          <a:stretch>
            <a:fillRect/>
          </a:stretch>
        </p:blipFill>
        <p:spPr bwMode="auto">
          <a:xfrm>
            <a:off x="8476616" y="1125537"/>
            <a:ext cx="3086318" cy="2678378"/>
          </a:xfrm>
          <a:prstGeom prst="rect">
            <a:avLst/>
          </a:prstGeom>
          <a:noFill/>
          <a:ln w="9525">
            <a:noFill/>
            <a:miter lim="800000"/>
            <a:headEnd/>
            <a:tailEnd/>
          </a:ln>
        </p:spPr>
      </p:pic>
      <p:pic>
        <p:nvPicPr>
          <p:cNvPr id="17" name="Picture 16" descr="A person standing posing for the camera&#10;&#10;Description generated with very high confidence">
            <a:extLst>
              <a:ext uri="{FF2B5EF4-FFF2-40B4-BE49-F238E27FC236}">
                <a16:creationId xmlns:a16="http://schemas.microsoft.com/office/drawing/2014/main" xmlns="" id="{985EF3AF-1E84-4A5F-9722-F37C8B680A51}"/>
              </a:ext>
            </a:extLst>
          </p:cNvPr>
          <p:cNvPicPr>
            <a:picLocks noChangeAspect="1"/>
          </p:cNvPicPr>
          <p:nvPr/>
        </p:nvPicPr>
        <p:blipFill>
          <a:blip r:embed="rId4"/>
          <a:stretch>
            <a:fillRect/>
          </a:stretch>
        </p:blipFill>
        <p:spPr>
          <a:xfrm>
            <a:off x="8476616" y="4090214"/>
            <a:ext cx="3121023" cy="1683050"/>
          </a:xfrm>
          <a:prstGeom prst="rect">
            <a:avLst/>
          </a:prstGeom>
        </p:spPr>
      </p:pic>
    </p:spTree>
    <p:extLst>
      <p:ext uri="{BB962C8B-B14F-4D97-AF65-F5344CB8AC3E}">
        <p14:creationId xmlns:p14="http://schemas.microsoft.com/office/powerpoint/2010/main" xmlns="" val="4145833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1"/>
            <a:ext cx="11209017" cy="925004"/>
          </a:xfrm>
          <a:solidFill>
            <a:schemeClr val="accent6"/>
          </a:solidFill>
        </p:spPr>
        <p:txBody>
          <a:bodyPr>
            <a:normAutofit/>
          </a:bodyPr>
          <a:lstStyle/>
          <a:p>
            <a:r>
              <a:rPr lang="en-IN" sz="2700" b="1" dirty="0">
                <a:solidFill>
                  <a:schemeClr val="bg1"/>
                </a:solidFill>
                <a:latin typeface="+mn-lt"/>
              </a:rPr>
              <a:t>II. </a:t>
            </a:r>
            <a:r>
              <a:rPr lang="en-IN" sz="2700" b="1" dirty="0" err="1">
                <a:solidFill>
                  <a:schemeClr val="bg1"/>
                </a:solidFill>
                <a:latin typeface="+mn-lt"/>
              </a:rPr>
              <a:t>Biomethanation</a:t>
            </a:r>
            <a:r>
              <a:rPr lang="en-IN" sz="2700" b="1" dirty="0">
                <a:solidFill>
                  <a:schemeClr val="bg1"/>
                </a:solidFill>
                <a:latin typeface="+mn-lt"/>
              </a:rPr>
              <a:t> </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485640"/>
            <a:ext cx="6751954" cy="37235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46</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594361" y="983905"/>
            <a:ext cx="7320280" cy="5535925"/>
          </a:xfrm>
        </p:spPr>
        <p:txBody>
          <a:bodyPr>
            <a:noAutofit/>
          </a:bodyPr>
          <a:lstStyle/>
          <a:p>
            <a:pPr marL="0" indent="0" eaLnBrk="0" hangingPunct="0">
              <a:buNone/>
            </a:pPr>
            <a:r>
              <a:rPr lang="en-IN" sz="2400" b="1" dirty="0"/>
              <a:t>1. Portable biogas plants (FRP/PVC) with unit cost</a:t>
            </a:r>
          </a:p>
          <a:p>
            <a:pPr marL="0" indent="0" eaLnBrk="0" hangingPunct="0">
              <a:buNone/>
            </a:pPr>
            <a:r>
              <a:rPr lang="en-IN" sz="2400" b="1" u="sng" dirty="0"/>
              <a:t>Pros &amp; Cons</a:t>
            </a:r>
          </a:p>
          <a:p>
            <a:pPr lvl="0" eaLnBrk="0" hangingPunct="0">
              <a:buFont typeface="Wingdings" panose="05000000000000000000" pitchFamily="2" charset="2"/>
              <a:buChar char="ü"/>
            </a:pPr>
            <a:r>
              <a:rPr lang="en-IN" sz="2400" dirty="0"/>
              <a:t>Biogas being a green fuel helps in reducing commercial fuel consumption.</a:t>
            </a:r>
          </a:p>
          <a:p>
            <a:pPr eaLnBrk="0" hangingPunct="0">
              <a:buFont typeface="Wingdings" panose="05000000000000000000" pitchFamily="2" charset="2"/>
              <a:buChar char="ü"/>
            </a:pPr>
            <a:r>
              <a:rPr lang="en-IN" sz="2400" dirty="0"/>
              <a:t>Slurry is highly organic manure.</a:t>
            </a:r>
          </a:p>
          <a:p>
            <a:pPr>
              <a:buFont typeface="Calibri" panose="020F0502020204030204" pitchFamily="34" charset="0"/>
              <a:buChar char="×"/>
            </a:pPr>
            <a:r>
              <a:rPr lang="en-IN" sz="2400" dirty="0"/>
              <a:t>High cost</a:t>
            </a:r>
          </a:p>
          <a:p>
            <a:pPr>
              <a:buFont typeface="Calibri" panose="020F0502020204030204" pitchFamily="34" charset="0"/>
              <a:buChar char="×"/>
            </a:pPr>
            <a:r>
              <a:rPr lang="en-IN" sz="2400" dirty="0"/>
              <a:t>Continuous feeding required</a:t>
            </a:r>
          </a:p>
          <a:p>
            <a:pPr>
              <a:buFont typeface="Calibri" panose="020F0502020204030204" pitchFamily="34" charset="0"/>
              <a:buChar char="×"/>
            </a:pPr>
            <a:r>
              <a:rPr lang="en-IN" sz="2400" dirty="0"/>
              <a:t>Technical knowledge mandatory.</a:t>
            </a:r>
            <a:endParaRPr lang="en-IN" sz="2400" b="1" u="sng" dirty="0"/>
          </a:p>
          <a:p>
            <a:pPr marL="0" indent="0">
              <a:spcBef>
                <a:spcPts val="600"/>
              </a:spcBef>
              <a:buNone/>
            </a:pPr>
            <a:endParaRPr lang="en-IN" sz="2400" dirty="0"/>
          </a:p>
          <a:p>
            <a:pPr marL="0" indent="0">
              <a:spcBef>
                <a:spcPts val="600"/>
              </a:spcBef>
              <a:buNone/>
            </a:pPr>
            <a:endParaRPr lang="en-IN" sz="2400" dirty="0"/>
          </a:p>
          <a:p>
            <a:pPr marL="0" indent="0">
              <a:spcBef>
                <a:spcPts val="600"/>
              </a:spcBef>
              <a:buNone/>
            </a:pPr>
            <a:endParaRPr lang="en-IN" sz="2000" dirty="0"/>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4" name="Group 4">
            <a:extLst>
              <a:ext uri="{FF2B5EF4-FFF2-40B4-BE49-F238E27FC236}">
                <a16:creationId xmlns:a16="http://schemas.microsoft.com/office/drawing/2014/main" xmlns="" id="{81324189-AC25-4AFD-9890-D724A3E2A1A2}"/>
              </a:ext>
            </a:extLst>
          </p:cNvPr>
          <p:cNvGrpSpPr>
            <a:grpSpLocks/>
          </p:cNvGrpSpPr>
          <p:nvPr/>
        </p:nvGrpSpPr>
        <p:grpSpPr bwMode="auto">
          <a:xfrm>
            <a:off x="-755650" y="2720975"/>
            <a:ext cx="5414963" cy="8308975"/>
            <a:chOff x="120" y="12665"/>
            <a:chExt cx="8528" cy="13086"/>
          </a:xfrm>
        </p:grpSpPr>
        <p:sp>
          <p:nvSpPr>
            <p:cNvPr id="5" name="Freeform 5">
              <a:extLst>
                <a:ext uri="{FF2B5EF4-FFF2-40B4-BE49-F238E27FC236}">
                  <a16:creationId xmlns:a16="http://schemas.microsoft.com/office/drawing/2014/main" xmlns="" id="{5C9CD4DE-DDE3-407E-9AE7-1E6C4FA2C877}"/>
                </a:ext>
              </a:extLst>
            </p:cNvPr>
            <p:cNvSpPr>
              <a:spLocks/>
            </p:cNvSpPr>
            <p:nvPr/>
          </p:nvSpPr>
          <p:spPr bwMode="auto">
            <a:xfrm>
              <a:off x="120" y="12665"/>
              <a:ext cx="8528" cy="13086"/>
            </a:xfrm>
            <a:custGeom>
              <a:avLst/>
              <a:gdLst>
                <a:gd name="T0" fmla="*/ 8527 w 8528"/>
                <a:gd name="T1" fmla="*/ -12245 h 13086"/>
                <a:gd name="T2" fmla="*/ 8827 w 8528"/>
                <a:gd name="T3" fmla="*/ -12245 h 13086"/>
              </a:gdLst>
              <a:ahLst/>
              <a:cxnLst>
                <a:cxn ang="0">
                  <a:pos x="T0" y="T1"/>
                </a:cxn>
                <a:cxn ang="0">
                  <a:pos x="T2" y="T3"/>
                </a:cxn>
              </a:cxnLst>
              <a:rect l="0" t="0" r="r" b="b"/>
              <a:pathLst>
                <a:path w="8528" h="13086">
                  <a:moveTo>
                    <a:pt x="8527" y="-12245"/>
                  </a:moveTo>
                  <a:lnTo>
                    <a:pt x="8827" y="-1224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2" name="Freeform 6">
              <a:extLst>
                <a:ext uri="{FF2B5EF4-FFF2-40B4-BE49-F238E27FC236}">
                  <a16:creationId xmlns:a16="http://schemas.microsoft.com/office/drawing/2014/main" xmlns="" id="{682AE44B-FB1B-4C39-A871-466E57DEEDEF}"/>
                </a:ext>
              </a:extLst>
            </p:cNvPr>
            <p:cNvSpPr>
              <a:spLocks/>
            </p:cNvSpPr>
            <p:nvPr/>
          </p:nvSpPr>
          <p:spPr bwMode="auto">
            <a:xfrm>
              <a:off x="120" y="12665"/>
              <a:ext cx="8528" cy="13086"/>
            </a:xfrm>
            <a:custGeom>
              <a:avLst/>
              <a:gdLst>
                <a:gd name="T0" fmla="*/ 8527 w 8528"/>
                <a:gd name="T1" fmla="*/ 0 h 13086"/>
                <a:gd name="T2" fmla="*/ 8827 w 8528"/>
                <a:gd name="T3" fmla="*/ 0 h 13086"/>
              </a:gdLst>
              <a:ahLst/>
              <a:cxnLst>
                <a:cxn ang="0">
                  <a:pos x="T0" y="T1"/>
                </a:cxn>
                <a:cxn ang="0">
                  <a:pos x="T2" y="T3"/>
                </a:cxn>
              </a:cxnLst>
              <a:rect l="0" t="0" r="r" b="b"/>
              <a:pathLst>
                <a:path w="8528" h="13086">
                  <a:moveTo>
                    <a:pt x="8527" y="0"/>
                  </a:moveTo>
                  <a:lnTo>
                    <a:pt x="8827" y="0"/>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 name="Freeform 7">
              <a:extLst>
                <a:ext uri="{FF2B5EF4-FFF2-40B4-BE49-F238E27FC236}">
                  <a16:creationId xmlns:a16="http://schemas.microsoft.com/office/drawing/2014/main" xmlns="" id="{749450F6-1AEA-4263-B280-93B24FD830BD}"/>
                </a:ext>
              </a:extLst>
            </p:cNvPr>
            <p:cNvSpPr>
              <a:spLocks/>
            </p:cNvSpPr>
            <p:nvPr/>
          </p:nvSpPr>
          <p:spPr bwMode="auto">
            <a:xfrm>
              <a:off x="120" y="12665"/>
              <a:ext cx="8528" cy="13086"/>
            </a:xfrm>
            <a:custGeom>
              <a:avLst/>
              <a:gdLst>
                <a:gd name="T0" fmla="*/ 300 w 8528"/>
                <a:gd name="T1" fmla="*/ -12365 h 13086"/>
                <a:gd name="T2" fmla="*/ 300 w 8528"/>
                <a:gd name="T3" fmla="*/ -12665 h 13086"/>
              </a:gdLst>
              <a:ahLst/>
              <a:cxnLst>
                <a:cxn ang="0">
                  <a:pos x="T0" y="T1"/>
                </a:cxn>
                <a:cxn ang="0">
                  <a:pos x="T2" y="T3"/>
                </a:cxn>
              </a:cxnLst>
              <a:rect l="0" t="0" r="r" b="b"/>
              <a:pathLst>
                <a:path w="8528" h="13086">
                  <a:moveTo>
                    <a:pt x="300" y="-12365"/>
                  </a:moveTo>
                  <a:lnTo>
                    <a:pt x="300" y="-1266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4" name="Freeform 8">
              <a:extLst>
                <a:ext uri="{FF2B5EF4-FFF2-40B4-BE49-F238E27FC236}">
                  <a16:creationId xmlns:a16="http://schemas.microsoft.com/office/drawing/2014/main" xmlns="" id="{16AC9785-BF87-4A83-A23F-8AE4DA7CCAE5}"/>
                </a:ext>
              </a:extLst>
            </p:cNvPr>
            <p:cNvSpPr>
              <a:spLocks/>
            </p:cNvSpPr>
            <p:nvPr/>
          </p:nvSpPr>
          <p:spPr bwMode="auto">
            <a:xfrm>
              <a:off x="120" y="12665"/>
              <a:ext cx="8528" cy="13086"/>
            </a:xfrm>
            <a:custGeom>
              <a:avLst/>
              <a:gdLst>
                <a:gd name="T0" fmla="*/ 300 w 8528"/>
                <a:gd name="T1" fmla="*/ 119 h 13086"/>
                <a:gd name="T2" fmla="*/ 300 w 8528"/>
                <a:gd name="T3" fmla="*/ 419 h 13086"/>
              </a:gdLst>
              <a:ahLst/>
              <a:cxnLst>
                <a:cxn ang="0">
                  <a:pos x="T0" y="T1"/>
                </a:cxn>
                <a:cxn ang="0">
                  <a:pos x="T2" y="T3"/>
                </a:cxn>
              </a:cxnLst>
              <a:rect l="0" t="0" r="r" b="b"/>
              <a:pathLst>
                <a:path w="8528" h="13086">
                  <a:moveTo>
                    <a:pt x="300" y="119"/>
                  </a:moveTo>
                  <a:lnTo>
                    <a:pt x="300" y="419"/>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5" name="Freeform 9">
              <a:extLst>
                <a:ext uri="{FF2B5EF4-FFF2-40B4-BE49-F238E27FC236}">
                  <a16:creationId xmlns:a16="http://schemas.microsoft.com/office/drawing/2014/main" xmlns="" id="{3CD90E7B-2C71-49E0-832B-75F4018C1A51}"/>
                </a:ext>
              </a:extLst>
            </p:cNvPr>
            <p:cNvSpPr>
              <a:spLocks/>
            </p:cNvSpPr>
            <p:nvPr/>
          </p:nvSpPr>
          <p:spPr bwMode="auto">
            <a:xfrm>
              <a:off x="120" y="12665"/>
              <a:ext cx="8528" cy="13086"/>
            </a:xfrm>
            <a:custGeom>
              <a:avLst/>
              <a:gdLst>
                <a:gd name="T0" fmla="*/ 8407 w 8528"/>
                <a:gd name="T1" fmla="*/ -12365 h 13086"/>
                <a:gd name="T2" fmla="*/ 8407 w 8528"/>
                <a:gd name="T3" fmla="*/ -12665 h 13086"/>
              </a:gdLst>
              <a:ahLst/>
              <a:cxnLst>
                <a:cxn ang="0">
                  <a:pos x="T0" y="T1"/>
                </a:cxn>
                <a:cxn ang="0">
                  <a:pos x="T2" y="T3"/>
                </a:cxn>
              </a:cxnLst>
              <a:rect l="0" t="0" r="r" b="b"/>
              <a:pathLst>
                <a:path w="8528" h="13086">
                  <a:moveTo>
                    <a:pt x="8407" y="-12365"/>
                  </a:moveTo>
                  <a:lnTo>
                    <a:pt x="8407" y="-1266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6" name="Freeform 10">
              <a:extLst>
                <a:ext uri="{FF2B5EF4-FFF2-40B4-BE49-F238E27FC236}">
                  <a16:creationId xmlns:a16="http://schemas.microsoft.com/office/drawing/2014/main" xmlns="" id="{279E489F-3609-49D5-A280-E501E9918918}"/>
                </a:ext>
              </a:extLst>
            </p:cNvPr>
            <p:cNvSpPr>
              <a:spLocks/>
            </p:cNvSpPr>
            <p:nvPr/>
          </p:nvSpPr>
          <p:spPr bwMode="auto">
            <a:xfrm>
              <a:off x="120" y="12665"/>
              <a:ext cx="8528" cy="13086"/>
            </a:xfrm>
            <a:custGeom>
              <a:avLst/>
              <a:gdLst>
                <a:gd name="T0" fmla="*/ 8407 w 8528"/>
                <a:gd name="T1" fmla="*/ 119 h 13086"/>
                <a:gd name="T2" fmla="*/ 8407 w 8528"/>
                <a:gd name="T3" fmla="*/ 419 h 13086"/>
              </a:gdLst>
              <a:ahLst/>
              <a:cxnLst>
                <a:cxn ang="0">
                  <a:pos x="T0" y="T1"/>
                </a:cxn>
                <a:cxn ang="0">
                  <a:pos x="T2" y="T3"/>
                </a:cxn>
              </a:cxnLst>
              <a:rect l="0" t="0" r="r" b="b"/>
              <a:pathLst>
                <a:path w="8528" h="13086">
                  <a:moveTo>
                    <a:pt x="8407" y="119"/>
                  </a:moveTo>
                  <a:lnTo>
                    <a:pt x="8407" y="419"/>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pSp>
      <p:pic>
        <p:nvPicPr>
          <p:cNvPr id="18" name="Picture 3" descr="C:\Sree's\2014 files\Sreekumar\2014\Personal\Photos\For presentations\IMG_2461.JPG">
            <a:extLst>
              <a:ext uri="{FF2B5EF4-FFF2-40B4-BE49-F238E27FC236}">
                <a16:creationId xmlns:a16="http://schemas.microsoft.com/office/drawing/2014/main" xmlns="" id="{E8F25661-2D2A-4C2D-ABCB-F6D9790F9129}"/>
              </a:ext>
            </a:extLst>
          </p:cNvPr>
          <p:cNvPicPr>
            <a:picLocks noChangeAspect="1" noChangeArrowheads="1"/>
          </p:cNvPicPr>
          <p:nvPr/>
        </p:nvPicPr>
        <p:blipFill>
          <a:blip r:embed="rId3"/>
          <a:srcRect/>
          <a:stretch>
            <a:fillRect/>
          </a:stretch>
        </p:blipFill>
        <p:spPr bwMode="auto">
          <a:xfrm>
            <a:off x="8817855" y="4098330"/>
            <a:ext cx="2654300" cy="1989354"/>
          </a:xfrm>
          <a:prstGeom prst="rect">
            <a:avLst/>
          </a:prstGeom>
          <a:noFill/>
          <a:ln w="9525">
            <a:noFill/>
            <a:miter lim="800000"/>
            <a:headEnd/>
            <a:tailEnd/>
          </a:ln>
        </p:spPr>
      </p:pic>
      <p:pic>
        <p:nvPicPr>
          <p:cNvPr id="19" name="Picture 4" descr="C:\Sree's\2014 files\Sreekumar\2014\Personal\Photos\For presentations\IMG_2462.JPG">
            <a:extLst>
              <a:ext uri="{FF2B5EF4-FFF2-40B4-BE49-F238E27FC236}">
                <a16:creationId xmlns:a16="http://schemas.microsoft.com/office/drawing/2014/main" xmlns="" id="{469090FE-CDB8-4AC5-9266-0B1823C65290}"/>
              </a:ext>
            </a:extLst>
          </p:cNvPr>
          <p:cNvPicPr>
            <a:picLocks noChangeAspect="1" noChangeArrowheads="1"/>
          </p:cNvPicPr>
          <p:nvPr/>
        </p:nvPicPr>
        <p:blipFill>
          <a:blip r:embed="rId4"/>
          <a:srcRect/>
          <a:stretch>
            <a:fillRect/>
          </a:stretch>
        </p:blipFill>
        <p:spPr bwMode="auto">
          <a:xfrm>
            <a:off x="8817855" y="1607938"/>
            <a:ext cx="2654300" cy="2303463"/>
          </a:xfrm>
          <a:prstGeom prst="rect">
            <a:avLst/>
          </a:prstGeom>
          <a:noFill/>
          <a:ln w="9525">
            <a:noFill/>
            <a:miter lim="800000"/>
            <a:headEnd/>
            <a:tailEnd/>
          </a:ln>
        </p:spPr>
      </p:pic>
    </p:spTree>
    <p:extLst>
      <p:ext uri="{BB962C8B-B14F-4D97-AF65-F5344CB8AC3E}">
        <p14:creationId xmlns:p14="http://schemas.microsoft.com/office/powerpoint/2010/main" xmlns="" val="3292882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1"/>
            <a:ext cx="11209017" cy="925004"/>
          </a:xfrm>
          <a:solidFill>
            <a:schemeClr val="accent6"/>
          </a:solidFill>
        </p:spPr>
        <p:txBody>
          <a:bodyPr>
            <a:normAutofit/>
          </a:bodyPr>
          <a:lstStyle/>
          <a:p>
            <a:r>
              <a:rPr lang="en-IN" sz="2700" b="1" dirty="0">
                <a:solidFill>
                  <a:schemeClr val="bg1"/>
                </a:solidFill>
                <a:latin typeface="+mn-lt"/>
              </a:rPr>
              <a:t>II. </a:t>
            </a:r>
            <a:r>
              <a:rPr lang="en-IN" sz="2700" b="1" dirty="0" err="1">
                <a:solidFill>
                  <a:schemeClr val="bg1"/>
                </a:solidFill>
                <a:latin typeface="+mn-lt"/>
              </a:rPr>
              <a:t>Biomethanation</a:t>
            </a:r>
            <a:r>
              <a:rPr lang="en-IN" sz="2700" b="1" dirty="0">
                <a:solidFill>
                  <a:schemeClr val="bg1"/>
                </a:solidFill>
                <a:latin typeface="+mn-lt"/>
              </a:rPr>
              <a:t> </a:t>
            </a:r>
            <a:br>
              <a:rPr lang="en-IN" sz="2700" b="1" dirty="0">
                <a:solidFill>
                  <a:schemeClr val="bg1"/>
                </a:solidFill>
                <a:latin typeface="+mn-lt"/>
              </a:rPr>
            </a:br>
            <a:r>
              <a:rPr lang="en-IN" sz="2700" b="1" dirty="0">
                <a:solidFill>
                  <a:schemeClr val="bg1"/>
                </a:solidFill>
                <a:latin typeface="+mn-lt"/>
              </a:rPr>
              <a:t>b. Institutional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485640"/>
            <a:ext cx="6751954" cy="37235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47</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594361" y="983905"/>
            <a:ext cx="7320280" cy="5535925"/>
          </a:xfrm>
        </p:spPr>
        <p:txBody>
          <a:bodyPr>
            <a:noAutofit/>
          </a:bodyPr>
          <a:lstStyle/>
          <a:p>
            <a:pPr marL="0" indent="0" eaLnBrk="0" hangingPunct="0">
              <a:buNone/>
            </a:pPr>
            <a:r>
              <a:rPr lang="en-IN" sz="2400" b="1" dirty="0"/>
              <a:t>Permanent biogas plants</a:t>
            </a:r>
          </a:p>
          <a:p>
            <a:pPr marL="514350" indent="-514350" eaLnBrk="0" hangingPunct="0">
              <a:spcAft>
                <a:spcPts val="1200"/>
              </a:spcAft>
              <a:buAutoNum type="arabicPeriod"/>
            </a:pPr>
            <a:r>
              <a:rPr lang="en-IN" sz="2400" b="1" dirty="0"/>
              <a:t>Fixed dome biogas plants</a:t>
            </a:r>
          </a:p>
          <a:p>
            <a:pPr marL="0" indent="0" eaLnBrk="0" hangingPunct="0">
              <a:buNone/>
            </a:pPr>
            <a:r>
              <a:rPr lang="en-IN" sz="2400" dirty="0"/>
              <a:t>	Capacity :- 50 – 200 kg/day</a:t>
            </a:r>
          </a:p>
          <a:p>
            <a:pPr marL="0" indent="0" eaLnBrk="0" hangingPunct="0">
              <a:spcAft>
                <a:spcPts val="1200"/>
              </a:spcAft>
              <a:buNone/>
            </a:pPr>
            <a:r>
              <a:rPr lang="en-IN" sz="2400" b="1" u="sng" dirty="0"/>
              <a:t>Pros &amp; Cons</a:t>
            </a:r>
          </a:p>
          <a:p>
            <a:pPr marL="432000" lvl="2" eaLnBrk="0" hangingPunct="0">
              <a:buFont typeface="Wingdings" panose="05000000000000000000" pitchFamily="2" charset="2"/>
              <a:buChar char="ü"/>
            </a:pPr>
            <a:r>
              <a:rPr lang="en-IN" sz="2400" dirty="0"/>
              <a:t>Suitable for non water logged areas</a:t>
            </a:r>
          </a:p>
          <a:p>
            <a:pPr marL="432000" lvl="2" eaLnBrk="0" hangingPunct="0">
              <a:buFont typeface="Wingdings" panose="05000000000000000000" pitchFamily="2" charset="2"/>
              <a:buChar char="ü"/>
            </a:pPr>
            <a:r>
              <a:rPr lang="en-IN" sz="2400" dirty="0"/>
              <a:t>Can be constructed with locally available materials</a:t>
            </a:r>
          </a:p>
          <a:p>
            <a:pPr marL="432000" lvl="2" eaLnBrk="0" hangingPunct="0">
              <a:buFont typeface="Wingdings" panose="05000000000000000000" pitchFamily="2" charset="2"/>
              <a:buChar char="ü"/>
            </a:pPr>
            <a:r>
              <a:rPr lang="en-IN" sz="2400" dirty="0"/>
              <a:t>Low maintenance cost since no moving parts</a:t>
            </a:r>
          </a:p>
          <a:p>
            <a:pPr marL="432000" lvl="2" eaLnBrk="0" hangingPunct="0">
              <a:buFont typeface="Wingdings" panose="05000000000000000000" pitchFamily="2" charset="2"/>
              <a:buChar char="ü"/>
            </a:pPr>
            <a:r>
              <a:rPr lang="en-IN" sz="2400" dirty="0"/>
              <a:t>Temperature variation doesn’t affect the performance</a:t>
            </a:r>
          </a:p>
          <a:p>
            <a:pPr marL="432000" lvl="2" eaLnBrk="0" hangingPunct="0">
              <a:buFont typeface="Calibri" panose="020F0502020204030204" pitchFamily="34" charset="0"/>
              <a:buChar char="×"/>
            </a:pPr>
            <a:r>
              <a:rPr lang="en-IN" sz="2400" dirty="0"/>
              <a:t>Repairing is difficult </a:t>
            </a:r>
          </a:p>
          <a:p>
            <a:pPr marL="432000" lvl="2" eaLnBrk="0" hangingPunct="0">
              <a:buFont typeface="Calibri" panose="020F0502020204030204" pitchFamily="34" charset="0"/>
              <a:buChar char="×"/>
            </a:pPr>
            <a:r>
              <a:rPr lang="en-IN" sz="2400" dirty="0"/>
              <a:t>Can be placed only underground</a:t>
            </a:r>
          </a:p>
          <a:p>
            <a:pPr marL="432000" lvl="2" eaLnBrk="0" hangingPunct="0">
              <a:buFont typeface="Calibri" panose="020F0502020204030204" pitchFamily="34" charset="0"/>
              <a:buChar char="×"/>
            </a:pPr>
            <a:r>
              <a:rPr lang="en-IN" sz="2400" dirty="0"/>
              <a:t>Difficult to construct at places with high water table</a:t>
            </a:r>
          </a:p>
          <a:p>
            <a:pPr marL="432000" lvl="2" eaLnBrk="0" hangingPunct="0">
              <a:buFont typeface="Calibri" panose="020F0502020204030204" pitchFamily="34" charset="0"/>
              <a:buChar char="×"/>
            </a:pPr>
            <a:r>
              <a:rPr lang="en-IN" sz="2400" dirty="0"/>
              <a:t>Gas pressure varies</a:t>
            </a:r>
            <a:endParaRPr lang="en-IN" sz="2000" dirty="0"/>
          </a:p>
          <a:p>
            <a:pPr marL="0" indent="0">
              <a:spcBef>
                <a:spcPts val="600"/>
              </a:spcBef>
              <a:buNone/>
            </a:pPr>
            <a:endParaRPr lang="en-IN" sz="2400" dirty="0"/>
          </a:p>
          <a:p>
            <a:pPr marL="0" indent="0">
              <a:spcBef>
                <a:spcPts val="600"/>
              </a:spcBef>
              <a:buNone/>
            </a:pPr>
            <a:endParaRPr lang="en-IN" sz="2400" dirty="0"/>
          </a:p>
          <a:p>
            <a:pPr marL="0" indent="0">
              <a:spcBef>
                <a:spcPts val="600"/>
              </a:spcBef>
              <a:buNone/>
            </a:pPr>
            <a:endParaRPr lang="en-IN" sz="2000" dirty="0"/>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4" name="Group 4">
            <a:extLst>
              <a:ext uri="{FF2B5EF4-FFF2-40B4-BE49-F238E27FC236}">
                <a16:creationId xmlns:a16="http://schemas.microsoft.com/office/drawing/2014/main" xmlns="" id="{81324189-AC25-4AFD-9890-D724A3E2A1A2}"/>
              </a:ext>
            </a:extLst>
          </p:cNvPr>
          <p:cNvGrpSpPr>
            <a:grpSpLocks/>
          </p:cNvGrpSpPr>
          <p:nvPr/>
        </p:nvGrpSpPr>
        <p:grpSpPr bwMode="auto">
          <a:xfrm>
            <a:off x="-755650" y="2720975"/>
            <a:ext cx="5414963" cy="8308975"/>
            <a:chOff x="120" y="12665"/>
            <a:chExt cx="8528" cy="13086"/>
          </a:xfrm>
        </p:grpSpPr>
        <p:sp>
          <p:nvSpPr>
            <p:cNvPr id="5" name="Freeform 5">
              <a:extLst>
                <a:ext uri="{FF2B5EF4-FFF2-40B4-BE49-F238E27FC236}">
                  <a16:creationId xmlns:a16="http://schemas.microsoft.com/office/drawing/2014/main" xmlns="" id="{5C9CD4DE-DDE3-407E-9AE7-1E6C4FA2C877}"/>
                </a:ext>
              </a:extLst>
            </p:cNvPr>
            <p:cNvSpPr>
              <a:spLocks/>
            </p:cNvSpPr>
            <p:nvPr/>
          </p:nvSpPr>
          <p:spPr bwMode="auto">
            <a:xfrm>
              <a:off x="120" y="12665"/>
              <a:ext cx="8528" cy="13086"/>
            </a:xfrm>
            <a:custGeom>
              <a:avLst/>
              <a:gdLst>
                <a:gd name="T0" fmla="*/ 8527 w 8528"/>
                <a:gd name="T1" fmla="*/ -12245 h 13086"/>
                <a:gd name="T2" fmla="*/ 8827 w 8528"/>
                <a:gd name="T3" fmla="*/ -12245 h 13086"/>
              </a:gdLst>
              <a:ahLst/>
              <a:cxnLst>
                <a:cxn ang="0">
                  <a:pos x="T0" y="T1"/>
                </a:cxn>
                <a:cxn ang="0">
                  <a:pos x="T2" y="T3"/>
                </a:cxn>
              </a:cxnLst>
              <a:rect l="0" t="0" r="r" b="b"/>
              <a:pathLst>
                <a:path w="8528" h="13086">
                  <a:moveTo>
                    <a:pt x="8527" y="-12245"/>
                  </a:moveTo>
                  <a:lnTo>
                    <a:pt x="8827" y="-1224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2" name="Freeform 6">
              <a:extLst>
                <a:ext uri="{FF2B5EF4-FFF2-40B4-BE49-F238E27FC236}">
                  <a16:creationId xmlns:a16="http://schemas.microsoft.com/office/drawing/2014/main" xmlns="" id="{682AE44B-FB1B-4C39-A871-466E57DEEDEF}"/>
                </a:ext>
              </a:extLst>
            </p:cNvPr>
            <p:cNvSpPr>
              <a:spLocks/>
            </p:cNvSpPr>
            <p:nvPr/>
          </p:nvSpPr>
          <p:spPr bwMode="auto">
            <a:xfrm>
              <a:off x="120" y="12665"/>
              <a:ext cx="8528" cy="13086"/>
            </a:xfrm>
            <a:custGeom>
              <a:avLst/>
              <a:gdLst>
                <a:gd name="T0" fmla="*/ 8527 w 8528"/>
                <a:gd name="T1" fmla="*/ 0 h 13086"/>
                <a:gd name="T2" fmla="*/ 8827 w 8528"/>
                <a:gd name="T3" fmla="*/ 0 h 13086"/>
              </a:gdLst>
              <a:ahLst/>
              <a:cxnLst>
                <a:cxn ang="0">
                  <a:pos x="T0" y="T1"/>
                </a:cxn>
                <a:cxn ang="0">
                  <a:pos x="T2" y="T3"/>
                </a:cxn>
              </a:cxnLst>
              <a:rect l="0" t="0" r="r" b="b"/>
              <a:pathLst>
                <a:path w="8528" h="13086">
                  <a:moveTo>
                    <a:pt x="8527" y="0"/>
                  </a:moveTo>
                  <a:lnTo>
                    <a:pt x="8827" y="0"/>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 name="Freeform 7">
              <a:extLst>
                <a:ext uri="{FF2B5EF4-FFF2-40B4-BE49-F238E27FC236}">
                  <a16:creationId xmlns:a16="http://schemas.microsoft.com/office/drawing/2014/main" xmlns="" id="{749450F6-1AEA-4263-B280-93B24FD830BD}"/>
                </a:ext>
              </a:extLst>
            </p:cNvPr>
            <p:cNvSpPr>
              <a:spLocks/>
            </p:cNvSpPr>
            <p:nvPr/>
          </p:nvSpPr>
          <p:spPr bwMode="auto">
            <a:xfrm>
              <a:off x="120" y="12665"/>
              <a:ext cx="8528" cy="13086"/>
            </a:xfrm>
            <a:custGeom>
              <a:avLst/>
              <a:gdLst>
                <a:gd name="T0" fmla="*/ 300 w 8528"/>
                <a:gd name="T1" fmla="*/ -12365 h 13086"/>
                <a:gd name="T2" fmla="*/ 300 w 8528"/>
                <a:gd name="T3" fmla="*/ -12665 h 13086"/>
              </a:gdLst>
              <a:ahLst/>
              <a:cxnLst>
                <a:cxn ang="0">
                  <a:pos x="T0" y="T1"/>
                </a:cxn>
                <a:cxn ang="0">
                  <a:pos x="T2" y="T3"/>
                </a:cxn>
              </a:cxnLst>
              <a:rect l="0" t="0" r="r" b="b"/>
              <a:pathLst>
                <a:path w="8528" h="13086">
                  <a:moveTo>
                    <a:pt x="300" y="-12365"/>
                  </a:moveTo>
                  <a:lnTo>
                    <a:pt x="300" y="-1266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4" name="Freeform 8">
              <a:extLst>
                <a:ext uri="{FF2B5EF4-FFF2-40B4-BE49-F238E27FC236}">
                  <a16:creationId xmlns:a16="http://schemas.microsoft.com/office/drawing/2014/main" xmlns="" id="{16AC9785-BF87-4A83-A23F-8AE4DA7CCAE5}"/>
                </a:ext>
              </a:extLst>
            </p:cNvPr>
            <p:cNvSpPr>
              <a:spLocks/>
            </p:cNvSpPr>
            <p:nvPr/>
          </p:nvSpPr>
          <p:spPr bwMode="auto">
            <a:xfrm>
              <a:off x="120" y="12665"/>
              <a:ext cx="8528" cy="13086"/>
            </a:xfrm>
            <a:custGeom>
              <a:avLst/>
              <a:gdLst>
                <a:gd name="T0" fmla="*/ 300 w 8528"/>
                <a:gd name="T1" fmla="*/ 119 h 13086"/>
                <a:gd name="T2" fmla="*/ 300 w 8528"/>
                <a:gd name="T3" fmla="*/ 419 h 13086"/>
              </a:gdLst>
              <a:ahLst/>
              <a:cxnLst>
                <a:cxn ang="0">
                  <a:pos x="T0" y="T1"/>
                </a:cxn>
                <a:cxn ang="0">
                  <a:pos x="T2" y="T3"/>
                </a:cxn>
              </a:cxnLst>
              <a:rect l="0" t="0" r="r" b="b"/>
              <a:pathLst>
                <a:path w="8528" h="13086">
                  <a:moveTo>
                    <a:pt x="300" y="119"/>
                  </a:moveTo>
                  <a:lnTo>
                    <a:pt x="300" y="419"/>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5" name="Freeform 9">
              <a:extLst>
                <a:ext uri="{FF2B5EF4-FFF2-40B4-BE49-F238E27FC236}">
                  <a16:creationId xmlns:a16="http://schemas.microsoft.com/office/drawing/2014/main" xmlns="" id="{3CD90E7B-2C71-49E0-832B-75F4018C1A51}"/>
                </a:ext>
              </a:extLst>
            </p:cNvPr>
            <p:cNvSpPr>
              <a:spLocks/>
            </p:cNvSpPr>
            <p:nvPr/>
          </p:nvSpPr>
          <p:spPr bwMode="auto">
            <a:xfrm>
              <a:off x="120" y="12665"/>
              <a:ext cx="8528" cy="13086"/>
            </a:xfrm>
            <a:custGeom>
              <a:avLst/>
              <a:gdLst>
                <a:gd name="T0" fmla="*/ 8407 w 8528"/>
                <a:gd name="T1" fmla="*/ -12365 h 13086"/>
                <a:gd name="T2" fmla="*/ 8407 w 8528"/>
                <a:gd name="T3" fmla="*/ -12665 h 13086"/>
              </a:gdLst>
              <a:ahLst/>
              <a:cxnLst>
                <a:cxn ang="0">
                  <a:pos x="T0" y="T1"/>
                </a:cxn>
                <a:cxn ang="0">
                  <a:pos x="T2" y="T3"/>
                </a:cxn>
              </a:cxnLst>
              <a:rect l="0" t="0" r="r" b="b"/>
              <a:pathLst>
                <a:path w="8528" h="13086">
                  <a:moveTo>
                    <a:pt x="8407" y="-12365"/>
                  </a:moveTo>
                  <a:lnTo>
                    <a:pt x="8407" y="-1266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6" name="Freeform 10">
              <a:extLst>
                <a:ext uri="{FF2B5EF4-FFF2-40B4-BE49-F238E27FC236}">
                  <a16:creationId xmlns:a16="http://schemas.microsoft.com/office/drawing/2014/main" xmlns="" id="{279E489F-3609-49D5-A280-E501E9918918}"/>
                </a:ext>
              </a:extLst>
            </p:cNvPr>
            <p:cNvSpPr>
              <a:spLocks/>
            </p:cNvSpPr>
            <p:nvPr/>
          </p:nvSpPr>
          <p:spPr bwMode="auto">
            <a:xfrm>
              <a:off x="120" y="12665"/>
              <a:ext cx="8528" cy="13086"/>
            </a:xfrm>
            <a:custGeom>
              <a:avLst/>
              <a:gdLst>
                <a:gd name="T0" fmla="*/ 8407 w 8528"/>
                <a:gd name="T1" fmla="*/ 119 h 13086"/>
                <a:gd name="T2" fmla="*/ 8407 w 8528"/>
                <a:gd name="T3" fmla="*/ 419 h 13086"/>
              </a:gdLst>
              <a:ahLst/>
              <a:cxnLst>
                <a:cxn ang="0">
                  <a:pos x="T0" y="T1"/>
                </a:cxn>
                <a:cxn ang="0">
                  <a:pos x="T2" y="T3"/>
                </a:cxn>
              </a:cxnLst>
              <a:rect l="0" t="0" r="r" b="b"/>
              <a:pathLst>
                <a:path w="8528" h="13086">
                  <a:moveTo>
                    <a:pt x="8407" y="119"/>
                  </a:moveTo>
                  <a:lnTo>
                    <a:pt x="8407" y="419"/>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pSp>
      <p:pic>
        <p:nvPicPr>
          <p:cNvPr id="20" name="Picture 2" descr="d:\Documents and Settings\User\My Documents\My Pictures\biogas fig\images (3).jpg">
            <a:extLst>
              <a:ext uri="{FF2B5EF4-FFF2-40B4-BE49-F238E27FC236}">
                <a16:creationId xmlns:a16="http://schemas.microsoft.com/office/drawing/2014/main" xmlns="" id="{A4BDA249-04A5-4340-8ABC-F93536C77E8E}"/>
              </a:ext>
            </a:extLst>
          </p:cNvPr>
          <p:cNvPicPr>
            <a:picLocks noChangeAspect="1" noChangeArrowheads="1"/>
          </p:cNvPicPr>
          <p:nvPr/>
        </p:nvPicPr>
        <p:blipFill>
          <a:blip r:embed="rId3"/>
          <a:srcRect/>
          <a:stretch>
            <a:fillRect/>
          </a:stretch>
        </p:blipFill>
        <p:spPr bwMode="auto">
          <a:xfrm>
            <a:off x="7813039" y="3875215"/>
            <a:ext cx="2306320" cy="24018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AutoShape 2" descr="Related image">
            <a:extLst>
              <a:ext uri="{FF2B5EF4-FFF2-40B4-BE49-F238E27FC236}">
                <a16:creationId xmlns:a16="http://schemas.microsoft.com/office/drawing/2014/main" xmlns="" id="{40199B4D-6327-418C-A303-70DD3602E6F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25" name="Picture 24">
            <a:extLst>
              <a:ext uri="{FF2B5EF4-FFF2-40B4-BE49-F238E27FC236}">
                <a16:creationId xmlns:a16="http://schemas.microsoft.com/office/drawing/2014/main" xmlns="" id="{B163346E-FC16-432A-9198-51D40C194932}"/>
              </a:ext>
            </a:extLst>
          </p:cNvPr>
          <p:cNvPicPr>
            <a:picLocks noChangeAspect="1"/>
          </p:cNvPicPr>
          <p:nvPr/>
        </p:nvPicPr>
        <p:blipFill>
          <a:blip r:embed="rId4"/>
          <a:stretch>
            <a:fillRect/>
          </a:stretch>
        </p:blipFill>
        <p:spPr>
          <a:xfrm>
            <a:off x="7813039" y="1641949"/>
            <a:ext cx="3189404" cy="2109918"/>
          </a:xfrm>
          <a:prstGeom prst="rect">
            <a:avLst/>
          </a:prstGeom>
        </p:spPr>
      </p:pic>
    </p:spTree>
    <p:extLst>
      <p:ext uri="{BB962C8B-B14F-4D97-AF65-F5344CB8AC3E}">
        <p14:creationId xmlns:p14="http://schemas.microsoft.com/office/powerpoint/2010/main" xmlns="" val="21181994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20074" y="93091"/>
            <a:ext cx="11209017" cy="925004"/>
          </a:xfrm>
          <a:solidFill>
            <a:schemeClr val="accent6"/>
          </a:solidFill>
        </p:spPr>
        <p:txBody>
          <a:bodyPr>
            <a:normAutofit/>
          </a:bodyPr>
          <a:lstStyle/>
          <a:p>
            <a:r>
              <a:rPr lang="en-IN" sz="2700" b="1" dirty="0">
                <a:solidFill>
                  <a:schemeClr val="bg1"/>
                </a:solidFill>
                <a:latin typeface="+mn-lt"/>
              </a:rPr>
              <a:t>II. </a:t>
            </a:r>
            <a:r>
              <a:rPr lang="en-IN" sz="2700" b="1" dirty="0" err="1">
                <a:solidFill>
                  <a:schemeClr val="bg1"/>
                </a:solidFill>
                <a:latin typeface="+mn-lt"/>
              </a:rPr>
              <a:t>Biomethanation</a:t>
            </a:r>
            <a:r>
              <a:rPr lang="en-IN" sz="2700" b="1" dirty="0">
                <a:solidFill>
                  <a:schemeClr val="bg1"/>
                </a:solidFill>
                <a:latin typeface="+mn-lt"/>
              </a:rPr>
              <a:t> </a:t>
            </a:r>
            <a:br>
              <a:rPr lang="en-IN" sz="2700" b="1" dirty="0">
                <a:solidFill>
                  <a:schemeClr val="bg1"/>
                </a:solidFill>
                <a:latin typeface="+mn-lt"/>
              </a:rPr>
            </a:br>
            <a:r>
              <a:rPr lang="en-IN" sz="2700" b="1" dirty="0">
                <a:solidFill>
                  <a:schemeClr val="bg1"/>
                </a:solidFill>
                <a:latin typeface="+mn-lt"/>
              </a:rPr>
              <a:t>b. Institutional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485640"/>
            <a:ext cx="6751954" cy="37235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48</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594361" y="983905"/>
            <a:ext cx="7320280" cy="5535925"/>
          </a:xfrm>
        </p:spPr>
        <p:txBody>
          <a:bodyPr>
            <a:noAutofit/>
          </a:bodyPr>
          <a:lstStyle/>
          <a:p>
            <a:pPr marL="0" indent="0" eaLnBrk="0" hangingPunct="0">
              <a:buNone/>
            </a:pPr>
            <a:r>
              <a:rPr lang="en-IN" sz="2400" b="1" dirty="0"/>
              <a:t>Permanent biogas plants</a:t>
            </a:r>
          </a:p>
          <a:p>
            <a:pPr marL="0" indent="0" eaLnBrk="0" hangingPunct="0">
              <a:buNone/>
            </a:pPr>
            <a:r>
              <a:rPr lang="en-IN" sz="2400" b="1" dirty="0"/>
              <a:t>2.   Floating dome biogas plants</a:t>
            </a:r>
            <a:endParaRPr lang="en-IN" sz="2400" dirty="0"/>
          </a:p>
          <a:p>
            <a:pPr marL="0" indent="0" eaLnBrk="0" hangingPunct="0">
              <a:buNone/>
            </a:pPr>
            <a:r>
              <a:rPr lang="en-IN" sz="2400" dirty="0"/>
              <a:t>	Capacity :- 50 – 200 kg/day</a:t>
            </a:r>
          </a:p>
          <a:p>
            <a:pPr marL="0" indent="0" eaLnBrk="0" hangingPunct="0">
              <a:spcAft>
                <a:spcPts val="1200"/>
              </a:spcAft>
              <a:buNone/>
            </a:pPr>
            <a:r>
              <a:rPr lang="en-IN" sz="2400" b="1" u="sng" dirty="0"/>
              <a:t>Pros &amp; Cons</a:t>
            </a:r>
          </a:p>
          <a:p>
            <a:pPr marL="432000" lvl="2" eaLnBrk="0" hangingPunct="0">
              <a:buFont typeface="Wingdings" panose="05000000000000000000" pitchFamily="2" charset="2"/>
              <a:buChar char="ü"/>
            </a:pPr>
            <a:r>
              <a:rPr lang="en-IN" sz="2400" dirty="0"/>
              <a:t>Suitable for water logged areas</a:t>
            </a:r>
          </a:p>
          <a:p>
            <a:pPr marL="432000" lvl="2" eaLnBrk="0" hangingPunct="0">
              <a:buFont typeface="Wingdings" panose="05000000000000000000" pitchFamily="2" charset="2"/>
              <a:buChar char="ü"/>
            </a:pPr>
            <a:r>
              <a:rPr lang="en-IN" sz="2400" dirty="0"/>
              <a:t>Can be constructed above ground level</a:t>
            </a:r>
          </a:p>
          <a:p>
            <a:pPr marL="432000" lvl="2" eaLnBrk="0" hangingPunct="0">
              <a:buFont typeface="Wingdings" panose="05000000000000000000" pitchFamily="2" charset="2"/>
              <a:buChar char="ü"/>
            </a:pPr>
            <a:r>
              <a:rPr lang="en-IN" sz="2400" dirty="0"/>
              <a:t>Gas pressure constant</a:t>
            </a:r>
          </a:p>
          <a:p>
            <a:pPr marL="432000" lvl="2" eaLnBrk="0" hangingPunct="0">
              <a:buFont typeface="Calibri" panose="020F0502020204030204" pitchFamily="34" charset="0"/>
              <a:buChar char="×"/>
            </a:pPr>
            <a:r>
              <a:rPr lang="en-IN" sz="2400" dirty="0"/>
              <a:t>Capital investment high compared to fixed dome type</a:t>
            </a:r>
          </a:p>
          <a:p>
            <a:pPr marL="432000" lvl="2" eaLnBrk="0" hangingPunct="0">
              <a:buFont typeface="Calibri" panose="020F0502020204030204" pitchFamily="34" charset="0"/>
              <a:buChar char="×"/>
            </a:pPr>
            <a:r>
              <a:rPr lang="en-IN" sz="2400" dirty="0"/>
              <a:t>High maintenance cost (moving parts)</a:t>
            </a:r>
          </a:p>
          <a:p>
            <a:pPr marL="432000" lvl="2" eaLnBrk="0" hangingPunct="0">
              <a:buFont typeface="Calibri" panose="020F0502020204030204" pitchFamily="34" charset="0"/>
              <a:buChar char="×"/>
            </a:pPr>
            <a:r>
              <a:rPr lang="en-IN" sz="2400" dirty="0"/>
              <a:t>Temperature variation affect the performance</a:t>
            </a:r>
          </a:p>
          <a:p>
            <a:pPr marL="432000" lvl="2" eaLnBrk="0" hangingPunct="0">
              <a:buFont typeface="Calibri" panose="020F0502020204030204" pitchFamily="34" charset="0"/>
              <a:buChar char="×"/>
            </a:pPr>
            <a:endParaRPr lang="en-IN" sz="2000" dirty="0"/>
          </a:p>
          <a:p>
            <a:pPr marL="0" indent="0">
              <a:spcBef>
                <a:spcPts val="600"/>
              </a:spcBef>
              <a:buNone/>
            </a:pPr>
            <a:endParaRPr lang="en-IN" sz="2400" dirty="0"/>
          </a:p>
          <a:p>
            <a:pPr marL="0" indent="0">
              <a:spcBef>
                <a:spcPts val="600"/>
              </a:spcBef>
              <a:buNone/>
            </a:pPr>
            <a:endParaRPr lang="en-IN" sz="2400" dirty="0"/>
          </a:p>
          <a:p>
            <a:pPr marL="0" indent="0">
              <a:spcBef>
                <a:spcPts val="600"/>
              </a:spcBef>
              <a:buNone/>
            </a:pPr>
            <a:endParaRPr lang="en-IN" sz="2000" dirty="0"/>
          </a:p>
        </p:txBody>
      </p:sp>
      <p:sp>
        <p:nvSpPr>
          <p:cNvPr id="3" name="Text Box 2">
            <a:extLst>
              <a:ext uri="{FF2B5EF4-FFF2-40B4-BE49-F238E27FC236}">
                <a16:creationId xmlns:a16="http://schemas.microsoft.com/office/drawing/2014/main" xmlns="" id="{33E2E3DD-319F-4961-921A-C9BAAE436ECE}"/>
              </a:ext>
            </a:extLst>
          </p:cNvPr>
          <p:cNvSpPr txBox="1">
            <a:spLocks noChangeArrowheads="1"/>
          </p:cNvSpPr>
          <p:nvPr/>
        </p:nvSpPr>
        <p:spPr bwMode="auto">
          <a:xfrm>
            <a:off x="-615950" y="-117475"/>
            <a:ext cx="3706813"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4" name="Group 4">
            <a:extLst>
              <a:ext uri="{FF2B5EF4-FFF2-40B4-BE49-F238E27FC236}">
                <a16:creationId xmlns:a16="http://schemas.microsoft.com/office/drawing/2014/main" xmlns="" id="{81324189-AC25-4AFD-9890-D724A3E2A1A2}"/>
              </a:ext>
            </a:extLst>
          </p:cNvPr>
          <p:cNvGrpSpPr>
            <a:grpSpLocks/>
          </p:cNvGrpSpPr>
          <p:nvPr/>
        </p:nvGrpSpPr>
        <p:grpSpPr bwMode="auto">
          <a:xfrm>
            <a:off x="-755650" y="2720975"/>
            <a:ext cx="5414963" cy="8308975"/>
            <a:chOff x="120" y="12665"/>
            <a:chExt cx="8528" cy="13086"/>
          </a:xfrm>
        </p:grpSpPr>
        <p:sp>
          <p:nvSpPr>
            <p:cNvPr id="5" name="Freeform 5">
              <a:extLst>
                <a:ext uri="{FF2B5EF4-FFF2-40B4-BE49-F238E27FC236}">
                  <a16:creationId xmlns:a16="http://schemas.microsoft.com/office/drawing/2014/main" xmlns="" id="{5C9CD4DE-DDE3-407E-9AE7-1E6C4FA2C877}"/>
                </a:ext>
              </a:extLst>
            </p:cNvPr>
            <p:cNvSpPr>
              <a:spLocks/>
            </p:cNvSpPr>
            <p:nvPr/>
          </p:nvSpPr>
          <p:spPr bwMode="auto">
            <a:xfrm>
              <a:off x="120" y="12665"/>
              <a:ext cx="8528" cy="13086"/>
            </a:xfrm>
            <a:custGeom>
              <a:avLst/>
              <a:gdLst>
                <a:gd name="T0" fmla="*/ 8527 w 8528"/>
                <a:gd name="T1" fmla="*/ -12245 h 13086"/>
                <a:gd name="T2" fmla="*/ 8827 w 8528"/>
                <a:gd name="T3" fmla="*/ -12245 h 13086"/>
              </a:gdLst>
              <a:ahLst/>
              <a:cxnLst>
                <a:cxn ang="0">
                  <a:pos x="T0" y="T1"/>
                </a:cxn>
                <a:cxn ang="0">
                  <a:pos x="T2" y="T3"/>
                </a:cxn>
              </a:cxnLst>
              <a:rect l="0" t="0" r="r" b="b"/>
              <a:pathLst>
                <a:path w="8528" h="13086">
                  <a:moveTo>
                    <a:pt x="8527" y="-12245"/>
                  </a:moveTo>
                  <a:lnTo>
                    <a:pt x="8827" y="-1224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2" name="Freeform 6">
              <a:extLst>
                <a:ext uri="{FF2B5EF4-FFF2-40B4-BE49-F238E27FC236}">
                  <a16:creationId xmlns:a16="http://schemas.microsoft.com/office/drawing/2014/main" xmlns="" id="{682AE44B-FB1B-4C39-A871-466E57DEEDEF}"/>
                </a:ext>
              </a:extLst>
            </p:cNvPr>
            <p:cNvSpPr>
              <a:spLocks/>
            </p:cNvSpPr>
            <p:nvPr/>
          </p:nvSpPr>
          <p:spPr bwMode="auto">
            <a:xfrm>
              <a:off x="120" y="12665"/>
              <a:ext cx="8528" cy="13086"/>
            </a:xfrm>
            <a:custGeom>
              <a:avLst/>
              <a:gdLst>
                <a:gd name="T0" fmla="*/ 8527 w 8528"/>
                <a:gd name="T1" fmla="*/ 0 h 13086"/>
                <a:gd name="T2" fmla="*/ 8827 w 8528"/>
                <a:gd name="T3" fmla="*/ 0 h 13086"/>
              </a:gdLst>
              <a:ahLst/>
              <a:cxnLst>
                <a:cxn ang="0">
                  <a:pos x="T0" y="T1"/>
                </a:cxn>
                <a:cxn ang="0">
                  <a:pos x="T2" y="T3"/>
                </a:cxn>
              </a:cxnLst>
              <a:rect l="0" t="0" r="r" b="b"/>
              <a:pathLst>
                <a:path w="8528" h="13086">
                  <a:moveTo>
                    <a:pt x="8527" y="0"/>
                  </a:moveTo>
                  <a:lnTo>
                    <a:pt x="8827" y="0"/>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 name="Freeform 7">
              <a:extLst>
                <a:ext uri="{FF2B5EF4-FFF2-40B4-BE49-F238E27FC236}">
                  <a16:creationId xmlns:a16="http://schemas.microsoft.com/office/drawing/2014/main" xmlns="" id="{749450F6-1AEA-4263-B280-93B24FD830BD}"/>
                </a:ext>
              </a:extLst>
            </p:cNvPr>
            <p:cNvSpPr>
              <a:spLocks/>
            </p:cNvSpPr>
            <p:nvPr/>
          </p:nvSpPr>
          <p:spPr bwMode="auto">
            <a:xfrm>
              <a:off x="120" y="12665"/>
              <a:ext cx="8528" cy="13086"/>
            </a:xfrm>
            <a:custGeom>
              <a:avLst/>
              <a:gdLst>
                <a:gd name="T0" fmla="*/ 300 w 8528"/>
                <a:gd name="T1" fmla="*/ -12365 h 13086"/>
                <a:gd name="T2" fmla="*/ 300 w 8528"/>
                <a:gd name="T3" fmla="*/ -12665 h 13086"/>
              </a:gdLst>
              <a:ahLst/>
              <a:cxnLst>
                <a:cxn ang="0">
                  <a:pos x="T0" y="T1"/>
                </a:cxn>
                <a:cxn ang="0">
                  <a:pos x="T2" y="T3"/>
                </a:cxn>
              </a:cxnLst>
              <a:rect l="0" t="0" r="r" b="b"/>
              <a:pathLst>
                <a:path w="8528" h="13086">
                  <a:moveTo>
                    <a:pt x="300" y="-12365"/>
                  </a:moveTo>
                  <a:lnTo>
                    <a:pt x="300" y="-1266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4" name="Freeform 8">
              <a:extLst>
                <a:ext uri="{FF2B5EF4-FFF2-40B4-BE49-F238E27FC236}">
                  <a16:creationId xmlns:a16="http://schemas.microsoft.com/office/drawing/2014/main" xmlns="" id="{16AC9785-BF87-4A83-A23F-8AE4DA7CCAE5}"/>
                </a:ext>
              </a:extLst>
            </p:cNvPr>
            <p:cNvSpPr>
              <a:spLocks/>
            </p:cNvSpPr>
            <p:nvPr/>
          </p:nvSpPr>
          <p:spPr bwMode="auto">
            <a:xfrm>
              <a:off x="120" y="12665"/>
              <a:ext cx="8528" cy="13086"/>
            </a:xfrm>
            <a:custGeom>
              <a:avLst/>
              <a:gdLst>
                <a:gd name="T0" fmla="*/ 300 w 8528"/>
                <a:gd name="T1" fmla="*/ 119 h 13086"/>
                <a:gd name="T2" fmla="*/ 300 w 8528"/>
                <a:gd name="T3" fmla="*/ 419 h 13086"/>
              </a:gdLst>
              <a:ahLst/>
              <a:cxnLst>
                <a:cxn ang="0">
                  <a:pos x="T0" y="T1"/>
                </a:cxn>
                <a:cxn ang="0">
                  <a:pos x="T2" y="T3"/>
                </a:cxn>
              </a:cxnLst>
              <a:rect l="0" t="0" r="r" b="b"/>
              <a:pathLst>
                <a:path w="8528" h="13086">
                  <a:moveTo>
                    <a:pt x="300" y="119"/>
                  </a:moveTo>
                  <a:lnTo>
                    <a:pt x="300" y="419"/>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5" name="Freeform 9">
              <a:extLst>
                <a:ext uri="{FF2B5EF4-FFF2-40B4-BE49-F238E27FC236}">
                  <a16:creationId xmlns:a16="http://schemas.microsoft.com/office/drawing/2014/main" xmlns="" id="{3CD90E7B-2C71-49E0-832B-75F4018C1A51}"/>
                </a:ext>
              </a:extLst>
            </p:cNvPr>
            <p:cNvSpPr>
              <a:spLocks/>
            </p:cNvSpPr>
            <p:nvPr/>
          </p:nvSpPr>
          <p:spPr bwMode="auto">
            <a:xfrm>
              <a:off x="120" y="12665"/>
              <a:ext cx="8528" cy="13086"/>
            </a:xfrm>
            <a:custGeom>
              <a:avLst/>
              <a:gdLst>
                <a:gd name="T0" fmla="*/ 8407 w 8528"/>
                <a:gd name="T1" fmla="*/ -12365 h 13086"/>
                <a:gd name="T2" fmla="*/ 8407 w 8528"/>
                <a:gd name="T3" fmla="*/ -12665 h 13086"/>
              </a:gdLst>
              <a:ahLst/>
              <a:cxnLst>
                <a:cxn ang="0">
                  <a:pos x="T0" y="T1"/>
                </a:cxn>
                <a:cxn ang="0">
                  <a:pos x="T2" y="T3"/>
                </a:cxn>
              </a:cxnLst>
              <a:rect l="0" t="0" r="r" b="b"/>
              <a:pathLst>
                <a:path w="8528" h="13086">
                  <a:moveTo>
                    <a:pt x="8407" y="-12365"/>
                  </a:moveTo>
                  <a:lnTo>
                    <a:pt x="8407" y="-12665"/>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6" name="Freeform 10">
              <a:extLst>
                <a:ext uri="{FF2B5EF4-FFF2-40B4-BE49-F238E27FC236}">
                  <a16:creationId xmlns:a16="http://schemas.microsoft.com/office/drawing/2014/main" xmlns="" id="{279E489F-3609-49D5-A280-E501E9918918}"/>
                </a:ext>
              </a:extLst>
            </p:cNvPr>
            <p:cNvSpPr>
              <a:spLocks/>
            </p:cNvSpPr>
            <p:nvPr/>
          </p:nvSpPr>
          <p:spPr bwMode="auto">
            <a:xfrm>
              <a:off x="120" y="12665"/>
              <a:ext cx="8528" cy="13086"/>
            </a:xfrm>
            <a:custGeom>
              <a:avLst/>
              <a:gdLst>
                <a:gd name="T0" fmla="*/ 8407 w 8528"/>
                <a:gd name="T1" fmla="*/ 119 h 13086"/>
                <a:gd name="T2" fmla="*/ 8407 w 8528"/>
                <a:gd name="T3" fmla="*/ 419 h 13086"/>
              </a:gdLst>
              <a:ahLst/>
              <a:cxnLst>
                <a:cxn ang="0">
                  <a:pos x="T0" y="T1"/>
                </a:cxn>
                <a:cxn ang="0">
                  <a:pos x="T2" y="T3"/>
                </a:cxn>
              </a:cxnLst>
              <a:rect l="0" t="0" r="r" b="b"/>
              <a:pathLst>
                <a:path w="8528" h="13086">
                  <a:moveTo>
                    <a:pt x="8407" y="119"/>
                  </a:moveTo>
                  <a:lnTo>
                    <a:pt x="8407" y="419"/>
                  </a:lnTo>
                </a:path>
              </a:pathLst>
            </a:custGeom>
            <a:noFill/>
            <a:ln w="1587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pSp>
      <p:sp>
        <p:nvSpPr>
          <p:cNvPr id="17" name="AutoShape 2" descr="Related image">
            <a:extLst>
              <a:ext uri="{FF2B5EF4-FFF2-40B4-BE49-F238E27FC236}">
                <a16:creationId xmlns:a16="http://schemas.microsoft.com/office/drawing/2014/main" xmlns="" id="{40199B4D-6327-418C-A303-70DD3602E6F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 name="Picture 9">
            <a:extLst>
              <a:ext uri="{FF2B5EF4-FFF2-40B4-BE49-F238E27FC236}">
                <a16:creationId xmlns:a16="http://schemas.microsoft.com/office/drawing/2014/main" xmlns="" id="{F01C7512-F3BF-4D7B-AD12-01C4F25635A9}"/>
              </a:ext>
            </a:extLst>
          </p:cNvPr>
          <p:cNvPicPr>
            <a:picLocks noChangeAspect="1"/>
          </p:cNvPicPr>
          <p:nvPr/>
        </p:nvPicPr>
        <p:blipFill>
          <a:blip r:embed="rId3"/>
          <a:stretch>
            <a:fillRect/>
          </a:stretch>
        </p:blipFill>
        <p:spPr>
          <a:xfrm>
            <a:off x="8063161" y="1123245"/>
            <a:ext cx="3614874" cy="2576852"/>
          </a:xfrm>
          <a:prstGeom prst="rect">
            <a:avLst/>
          </a:prstGeom>
        </p:spPr>
      </p:pic>
      <p:pic>
        <p:nvPicPr>
          <p:cNvPr id="19" name="Content Placeholder 3" descr="DSC_0685.jpg">
            <a:extLst>
              <a:ext uri="{FF2B5EF4-FFF2-40B4-BE49-F238E27FC236}">
                <a16:creationId xmlns:a16="http://schemas.microsoft.com/office/drawing/2014/main" xmlns="" id="{FE18C30F-2BA2-47FC-8582-407278316849}"/>
              </a:ext>
            </a:extLst>
          </p:cNvPr>
          <p:cNvPicPr>
            <a:picLocks noChangeAspect="1"/>
          </p:cNvPicPr>
          <p:nvPr/>
        </p:nvPicPr>
        <p:blipFill>
          <a:blip r:embed="rId4" cstate="print"/>
          <a:stretch>
            <a:fillRect/>
          </a:stretch>
        </p:blipFill>
        <p:spPr>
          <a:xfrm>
            <a:off x="8063161" y="3894187"/>
            <a:ext cx="3614874" cy="2409916"/>
          </a:xfrm>
          <a:prstGeom prst="rect">
            <a:avLst/>
          </a:prstGeom>
        </p:spPr>
      </p:pic>
    </p:spTree>
    <p:extLst>
      <p:ext uri="{BB962C8B-B14F-4D97-AF65-F5344CB8AC3E}">
        <p14:creationId xmlns:p14="http://schemas.microsoft.com/office/powerpoint/2010/main" xmlns="" val="1101141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4BE9F-3D02-4DE2-BC77-20F714216636}"/>
              </a:ext>
            </a:extLst>
          </p:cNvPr>
          <p:cNvSpPr>
            <a:spLocks noGrp="1"/>
          </p:cNvSpPr>
          <p:nvPr>
            <p:ph type="title"/>
          </p:nvPr>
        </p:nvSpPr>
        <p:spPr>
          <a:xfrm>
            <a:off x="838200" y="136526"/>
            <a:ext cx="9785808" cy="1145520"/>
          </a:xfrm>
          <a:solidFill>
            <a:schemeClr val="accent6"/>
          </a:solidFill>
        </p:spPr>
        <p:txBody>
          <a:bodyPr>
            <a:noAutofit/>
          </a:bodyPr>
          <a:lstStyle/>
          <a:p>
            <a:pPr marL="0" lvl="1"/>
            <a:r>
              <a:rPr lang="en-IN" sz="4000" b="1" dirty="0">
                <a:solidFill>
                  <a:schemeClr val="bg1"/>
                </a:solidFill>
                <a:latin typeface="+mn-lt"/>
              </a:rPr>
              <a:t>Working models  Institutional Level</a:t>
            </a:r>
            <a:endParaRPr lang="en-IN" sz="4000" dirty="0">
              <a:solidFill>
                <a:schemeClr val="bg1"/>
              </a:solidFill>
              <a:latin typeface="+mn-lt"/>
            </a:endParaRPr>
          </a:p>
        </p:txBody>
      </p:sp>
      <p:sp>
        <p:nvSpPr>
          <p:cNvPr id="3" name="Content Placeholder 2">
            <a:extLst>
              <a:ext uri="{FF2B5EF4-FFF2-40B4-BE49-F238E27FC236}">
                <a16:creationId xmlns:a16="http://schemas.microsoft.com/office/drawing/2014/main" xmlns="" id="{CC565415-0A3B-439E-A96F-C4C2DAFBDC3F}"/>
              </a:ext>
            </a:extLst>
          </p:cNvPr>
          <p:cNvSpPr>
            <a:spLocks noGrp="1"/>
          </p:cNvSpPr>
          <p:nvPr>
            <p:ph idx="1"/>
          </p:nvPr>
        </p:nvSpPr>
        <p:spPr>
          <a:xfrm>
            <a:off x="838199" y="1282046"/>
            <a:ext cx="4780175" cy="1944137"/>
          </a:xfrm>
        </p:spPr>
        <p:txBody>
          <a:bodyPr>
            <a:normAutofit fontScale="92500" lnSpcReduction="20000"/>
          </a:bodyPr>
          <a:lstStyle/>
          <a:p>
            <a:pPr marL="342900" lvl="1" indent="-342900" algn="just">
              <a:lnSpc>
                <a:spcPct val="150000"/>
              </a:lnSpc>
              <a:spcBef>
                <a:spcPts val="100"/>
              </a:spcBef>
              <a:spcAft>
                <a:spcPts val="100"/>
              </a:spcAft>
              <a:buSzPct val="100000"/>
            </a:pPr>
            <a:r>
              <a:rPr lang="en-IN" b="1" dirty="0">
                <a:solidFill>
                  <a:srgbClr val="3F260D"/>
                </a:solidFill>
                <a:latin typeface="WellrockSlab" pitchFamily="2" charset="0"/>
              </a:rPr>
              <a:t>Aerobic Composting units</a:t>
            </a:r>
          </a:p>
          <a:p>
            <a:pPr marL="342900" lvl="1" indent="-342900" algn="just">
              <a:lnSpc>
                <a:spcPct val="150000"/>
              </a:lnSpc>
              <a:spcBef>
                <a:spcPts val="100"/>
              </a:spcBef>
              <a:spcAft>
                <a:spcPts val="100"/>
              </a:spcAft>
              <a:buSzPct val="100000"/>
            </a:pPr>
            <a:r>
              <a:rPr lang="en-IN" b="1" dirty="0">
                <a:solidFill>
                  <a:srgbClr val="3F260D"/>
                </a:solidFill>
                <a:latin typeface="WellrockSlab" pitchFamily="2" charset="0"/>
              </a:rPr>
              <a:t>Ring composting</a:t>
            </a:r>
          </a:p>
          <a:p>
            <a:pPr marL="342900" lvl="1" indent="-342900" algn="just">
              <a:lnSpc>
                <a:spcPct val="150000"/>
              </a:lnSpc>
              <a:spcBef>
                <a:spcPts val="100"/>
              </a:spcBef>
              <a:spcAft>
                <a:spcPts val="100"/>
              </a:spcAft>
              <a:buSzPct val="100000"/>
            </a:pPr>
            <a:r>
              <a:rPr lang="en-IN" b="1" dirty="0" err="1">
                <a:solidFill>
                  <a:srgbClr val="3F260D"/>
                </a:solidFill>
                <a:latin typeface="WellrockSlab" pitchFamily="2" charset="0"/>
              </a:rPr>
              <a:t>Biobins</a:t>
            </a:r>
            <a:endParaRPr lang="en-IN" b="1" dirty="0">
              <a:solidFill>
                <a:srgbClr val="3F260D"/>
              </a:solidFill>
              <a:latin typeface="WellrockSlab" pitchFamily="2" charset="0"/>
            </a:endParaRPr>
          </a:p>
          <a:p>
            <a:pPr marL="342900" lvl="1" indent="-342900" algn="just">
              <a:lnSpc>
                <a:spcPct val="150000"/>
              </a:lnSpc>
              <a:spcBef>
                <a:spcPts val="100"/>
              </a:spcBef>
              <a:spcAft>
                <a:spcPts val="100"/>
              </a:spcAft>
              <a:buSzPct val="100000"/>
            </a:pPr>
            <a:r>
              <a:rPr lang="en-IN" b="1" dirty="0">
                <a:solidFill>
                  <a:srgbClr val="3F260D"/>
                </a:solidFill>
                <a:latin typeface="WellrockSlab" pitchFamily="2" charset="0"/>
              </a:rPr>
              <a:t>Biogas plants</a:t>
            </a:r>
            <a:endParaRPr lang="en-US" b="1" dirty="0">
              <a:solidFill>
                <a:srgbClr val="3F260D"/>
              </a:solidFill>
              <a:latin typeface="WellrockSlab" pitchFamily="2" charset="0"/>
            </a:endParaRPr>
          </a:p>
          <a:p>
            <a:endParaRPr lang="en-IN" dirty="0"/>
          </a:p>
        </p:txBody>
      </p:sp>
      <p:pic>
        <p:nvPicPr>
          <p:cNvPr id="5" name="Picture 4">
            <a:extLst>
              <a:ext uri="{FF2B5EF4-FFF2-40B4-BE49-F238E27FC236}">
                <a16:creationId xmlns:a16="http://schemas.microsoft.com/office/drawing/2014/main" xmlns="" id="{1D3A3299-69F2-425F-BFC8-8E02C431E6FD}"/>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838199" y="3390333"/>
            <a:ext cx="5257801" cy="3331142"/>
          </a:xfrm>
          <a:prstGeom prst="rect">
            <a:avLst/>
          </a:prstGeom>
        </p:spPr>
      </p:pic>
      <p:pic>
        <p:nvPicPr>
          <p:cNvPr id="6" name="Picture 5">
            <a:extLst>
              <a:ext uri="{FF2B5EF4-FFF2-40B4-BE49-F238E27FC236}">
                <a16:creationId xmlns:a16="http://schemas.microsoft.com/office/drawing/2014/main" xmlns="" id="{91AF2721-7BBC-43BE-83BB-8908FDD9A12E}"/>
              </a:ext>
            </a:extLst>
          </p:cNvPr>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6145930" y="1282046"/>
            <a:ext cx="4728662" cy="2941172"/>
          </a:xfrm>
          <a:prstGeom prst="rect">
            <a:avLst/>
          </a:prstGeom>
        </p:spPr>
      </p:pic>
      <p:pic>
        <p:nvPicPr>
          <p:cNvPr id="7" name="Picture 6">
            <a:extLst>
              <a:ext uri="{FF2B5EF4-FFF2-40B4-BE49-F238E27FC236}">
                <a16:creationId xmlns:a16="http://schemas.microsoft.com/office/drawing/2014/main" xmlns="" id="{92FAC450-B32C-4E56-A1C8-5123DC3E89B3}"/>
              </a:ext>
            </a:extLst>
          </p:cNvPr>
          <p:cNvPicPr>
            <a:picLocks noChangeAspect="1"/>
          </p:cNvPicPr>
          <p:nvPr/>
        </p:nvPicPr>
        <p:blipFill rotWithShape="1">
          <a:blip r:embed="rId4" cstate="email">
            <a:extLst>
              <a:ext uri="{28A0092B-C50C-407E-A947-70E740481C1C}">
                <a14:useLocalDpi xmlns:a14="http://schemas.microsoft.com/office/drawing/2010/main" xmlns=""/>
              </a:ext>
            </a:extLst>
          </a:blip>
          <a:srcRect b="16165"/>
          <a:stretch/>
        </p:blipFill>
        <p:spPr>
          <a:xfrm>
            <a:off x="6145930" y="4058626"/>
            <a:ext cx="4728662" cy="2662848"/>
          </a:xfrm>
          <a:prstGeom prst="rect">
            <a:avLst/>
          </a:prstGeom>
        </p:spPr>
      </p:pic>
      <p:sp>
        <p:nvSpPr>
          <p:cNvPr id="8" name="TextBox 7">
            <a:extLst>
              <a:ext uri="{FF2B5EF4-FFF2-40B4-BE49-F238E27FC236}">
                <a16:creationId xmlns:a16="http://schemas.microsoft.com/office/drawing/2014/main" xmlns="" id="{565A6B60-F6F9-464D-A6B7-C31423C703A1}"/>
              </a:ext>
            </a:extLst>
          </p:cNvPr>
          <p:cNvSpPr txBox="1"/>
          <p:nvPr/>
        </p:nvSpPr>
        <p:spPr>
          <a:xfrm>
            <a:off x="6145930" y="3390333"/>
            <a:ext cx="2714919" cy="646331"/>
          </a:xfrm>
          <a:prstGeom prst="rect">
            <a:avLst/>
          </a:prstGeom>
          <a:noFill/>
        </p:spPr>
        <p:txBody>
          <a:bodyPr wrap="square" rtlCol="0">
            <a:spAutoFit/>
          </a:bodyPr>
          <a:lstStyle/>
          <a:p>
            <a:r>
              <a:rPr lang="en-IN" dirty="0">
                <a:solidFill>
                  <a:schemeClr val="bg1"/>
                </a:solidFill>
              </a:rPr>
              <a:t>Biogas plant in a market in Trivandrum</a:t>
            </a:r>
          </a:p>
        </p:txBody>
      </p:sp>
      <p:sp>
        <p:nvSpPr>
          <p:cNvPr id="9" name="TextBox 8">
            <a:extLst>
              <a:ext uri="{FF2B5EF4-FFF2-40B4-BE49-F238E27FC236}">
                <a16:creationId xmlns:a16="http://schemas.microsoft.com/office/drawing/2014/main" xmlns="" id="{5A3C6F00-1EB0-4A81-BA07-EE2EF4D4101F}"/>
              </a:ext>
            </a:extLst>
          </p:cNvPr>
          <p:cNvSpPr txBox="1"/>
          <p:nvPr/>
        </p:nvSpPr>
        <p:spPr>
          <a:xfrm>
            <a:off x="6096000" y="6097105"/>
            <a:ext cx="3431357" cy="646331"/>
          </a:xfrm>
          <a:prstGeom prst="rect">
            <a:avLst/>
          </a:prstGeom>
          <a:noFill/>
        </p:spPr>
        <p:txBody>
          <a:bodyPr wrap="square" rtlCol="0">
            <a:spAutoFit/>
          </a:bodyPr>
          <a:lstStyle/>
          <a:p>
            <a:r>
              <a:rPr lang="en-IN" dirty="0">
                <a:solidFill>
                  <a:schemeClr val="bg1"/>
                </a:solidFill>
              </a:rPr>
              <a:t>Aerobic composting in Kerala Assembly complex</a:t>
            </a:r>
          </a:p>
        </p:txBody>
      </p:sp>
      <p:sp>
        <p:nvSpPr>
          <p:cNvPr id="10" name="TextBox 9">
            <a:extLst>
              <a:ext uri="{FF2B5EF4-FFF2-40B4-BE49-F238E27FC236}">
                <a16:creationId xmlns:a16="http://schemas.microsoft.com/office/drawing/2014/main" xmlns="" id="{515071C4-51F7-4C08-A6B5-E2596760C195}"/>
              </a:ext>
            </a:extLst>
          </p:cNvPr>
          <p:cNvSpPr txBox="1"/>
          <p:nvPr/>
        </p:nvSpPr>
        <p:spPr>
          <a:xfrm>
            <a:off x="920519" y="6235604"/>
            <a:ext cx="4250697" cy="369332"/>
          </a:xfrm>
          <a:prstGeom prst="rect">
            <a:avLst/>
          </a:prstGeom>
          <a:noFill/>
        </p:spPr>
        <p:txBody>
          <a:bodyPr wrap="square" rtlCol="0">
            <a:spAutoFit/>
          </a:bodyPr>
          <a:lstStyle/>
          <a:p>
            <a:r>
              <a:rPr lang="en-IN" dirty="0">
                <a:solidFill>
                  <a:schemeClr val="bg1"/>
                </a:solidFill>
              </a:rPr>
              <a:t>Bio bins in Technopark, Trivandrum</a:t>
            </a:r>
          </a:p>
        </p:txBody>
      </p:sp>
      <p:sp>
        <p:nvSpPr>
          <p:cNvPr id="11" name="Slide Number Placeholder 10">
            <a:extLst>
              <a:ext uri="{FF2B5EF4-FFF2-40B4-BE49-F238E27FC236}">
                <a16:creationId xmlns:a16="http://schemas.microsoft.com/office/drawing/2014/main" xmlns="" id="{06C60D71-7DD2-460A-A1EB-F109972E03EC}"/>
              </a:ext>
            </a:extLst>
          </p:cNvPr>
          <p:cNvSpPr>
            <a:spLocks noGrp="1"/>
          </p:cNvSpPr>
          <p:nvPr>
            <p:ph type="sldNum" sz="quarter" idx="12"/>
          </p:nvPr>
        </p:nvSpPr>
        <p:spPr/>
        <p:txBody>
          <a:bodyPr/>
          <a:lstStyle/>
          <a:p>
            <a:fld id="{4FAB73BC-B049-4115-A692-8D63A059BFB8}" type="slidenum">
              <a:rPr lang="en-US" smtClean="0"/>
              <a:pPr/>
              <a:t>49</a:t>
            </a:fld>
            <a:endParaRPr lang="en-US" dirty="0"/>
          </a:p>
        </p:txBody>
      </p:sp>
    </p:spTree>
    <p:extLst>
      <p:ext uri="{BB962C8B-B14F-4D97-AF65-F5344CB8AC3E}">
        <p14:creationId xmlns:p14="http://schemas.microsoft.com/office/powerpoint/2010/main" xmlns="" val="958727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14679" y="298133"/>
            <a:ext cx="11209017" cy="1185228"/>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5</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14678" y="1589851"/>
            <a:ext cx="7269481" cy="4703574"/>
          </a:xfrm>
        </p:spPr>
        <p:txBody>
          <a:bodyPr>
            <a:normAutofit fontScale="85000" lnSpcReduction="20000"/>
          </a:bodyPr>
          <a:lstStyle/>
          <a:p>
            <a:pPr marL="514350" indent="-514350" eaLnBrk="0" hangingPunct="0">
              <a:buFont typeface="+mj-lt"/>
              <a:buAutoNum type="arabicPeriod"/>
            </a:pPr>
            <a:r>
              <a:rPr lang="en-IN" b="1" dirty="0"/>
              <a:t>Pit composting (Executed through MGNREGs)</a:t>
            </a:r>
          </a:p>
          <a:p>
            <a:pPr marL="0" indent="0" eaLnBrk="0" hangingPunct="0">
              <a:buNone/>
            </a:pPr>
            <a:r>
              <a:rPr lang="en-IN" b="1" u="sng" dirty="0"/>
              <a:t>Specification and Size</a:t>
            </a:r>
            <a:endParaRPr lang="en-IN" sz="4000" dirty="0"/>
          </a:p>
          <a:p>
            <a:pPr lvl="0" eaLnBrk="0" hangingPunct="0"/>
            <a:r>
              <a:rPr lang="en-IN" dirty="0"/>
              <a:t>Pits of adequate size to bury the bio-degradable waste of 6 months in each pit.</a:t>
            </a:r>
            <a:endParaRPr lang="en-IN" sz="4000" dirty="0"/>
          </a:p>
          <a:p>
            <a:pPr lvl="0" eaLnBrk="0" hangingPunct="0"/>
            <a:r>
              <a:rPr lang="en-IN" dirty="0"/>
              <a:t>Pits of length of 1m and width 60 cm and depth 1m for a family of 5 or 6 members.</a:t>
            </a:r>
            <a:endParaRPr lang="en-IN" sz="4000" dirty="0"/>
          </a:p>
          <a:p>
            <a:pPr eaLnBrk="0" hangingPunct="0"/>
            <a:r>
              <a:rPr lang="en-IN" dirty="0"/>
              <a:t>Bigger size pits for bigger families according to requirements</a:t>
            </a:r>
          </a:p>
          <a:p>
            <a:pPr marL="0" indent="0" eaLnBrk="0" hangingPunct="0">
              <a:buNone/>
            </a:pPr>
            <a:r>
              <a:rPr lang="en-IN" b="1" u="sng" dirty="0"/>
              <a:t>Infrastructure Requirements</a:t>
            </a:r>
            <a:endParaRPr lang="en-IN" dirty="0"/>
          </a:p>
          <a:p>
            <a:pPr lvl="0" eaLnBrk="0" hangingPunct="0"/>
            <a:r>
              <a:rPr lang="en-IN" dirty="0"/>
              <a:t>Two pits of adequate size to be dug.</a:t>
            </a:r>
          </a:p>
          <a:p>
            <a:pPr lvl="0" eaLnBrk="0" hangingPunct="0"/>
            <a:r>
              <a:rPr lang="en-IN" dirty="0"/>
              <a:t>Tarpaulin or PVC roofing sheets to cover the pits.</a:t>
            </a:r>
          </a:p>
          <a:p>
            <a:pPr lvl="0" eaLnBrk="0" hangingPunct="0"/>
            <a:r>
              <a:rPr lang="en-IN" dirty="0"/>
              <a:t>Cow-dung, loose earth.</a:t>
            </a:r>
          </a:p>
          <a:p>
            <a:r>
              <a:rPr lang="en-IN" dirty="0"/>
              <a:t>Tools like </a:t>
            </a:r>
            <a:r>
              <a:rPr lang="en-IN" dirty="0" err="1"/>
              <a:t>showel</a:t>
            </a:r>
            <a:r>
              <a:rPr lang="en-IN" dirty="0"/>
              <a:t>, </a:t>
            </a:r>
            <a:r>
              <a:rPr lang="en-IN" dirty="0" err="1"/>
              <a:t>mumty</a:t>
            </a:r>
            <a:r>
              <a:rPr lang="en-IN" dirty="0"/>
              <a:t> etc.</a:t>
            </a:r>
          </a:p>
          <a:p>
            <a:endParaRPr lang="en-IN" b="1" dirty="0"/>
          </a:p>
          <a:p>
            <a:pPr marL="457200" lvl="1" indent="0">
              <a:buNone/>
            </a:pPr>
            <a:endParaRPr lang="en-IN" b="1" dirty="0"/>
          </a:p>
        </p:txBody>
      </p:sp>
      <p:grpSp>
        <p:nvGrpSpPr>
          <p:cNvPr id="5" name="Group 2">
            <a:extLst>
              <a:ext uri="{FF2B5EF4-FFF2-40B4-BE49-F238E27FC236}">
                <a16:creationId xmlns:a16="http://schemas.microsoft.com/office/drawing/2014/main" xmlns="" id="{E9FE63A7-E51C-4AC5-B582-A1DF2B806D78}"/>
              </a:ext>
            </a:extLst>
          </p:cNvPr>
          <p:cNvGrpSpPr>
            <a:grpSpLocks/>
          </p:cNvGrpSpPr>
          <p:nvPr/>
        </p:nvGrpSpPr>
        <p:grpSpPr bwMode="auto">
          <a:xfrm>
            <a:off x="8215308" y="1449962"/>
            <a:ext cx="3608388" cy="4843463"/>
            <a:chOff x="3324" y="5501"/>
            <a:chExt cx="5684" cy="7628"/>
          </a:xfrm>
        </p:grpSpPr>
        <p:sp>
          <p:nvSpPr>
            <p:cNvPr id="10" name="Freeform 3">
              <a:extLst>
                <a:ext uri="{FF2B5EF4-FFF2-40B4-BE49-F238E27FC236}">
                  <a16:creationId xmlns:a16="http://schemas.microsoft.com/office/drawing/2014/main" xmlns="" id="{3950FE52-B6D6-4F7F-A471-E16ADB514F92}"/>
                </a:ext>
              </a:extLst>
            </p:cNvPr>
            <p:cNvSpPr>
              <a:spLocks/>
            </p:cNvSpPr>
            <p:nvPr/>
          </p:nvSpPr>
          <p:spPr bwMode="auto">
            <a:xfrm>
              <a:off x="3341" y="5518"/>
              <a:ext cx="5667" cy="7611"/>
            </a:xfrm>
            <a:custGeom>
              <a:avLst/>
              <a:gdLst>
                <a:gd name="T0" fmla="*/ 0 w 5667"/>
                <a:gd name="T1" fmla="*/ 0 h 7611"/>
                <a:gd name="T2" fmla="*/ 5666 w 5667"/>
                <a:gd name="T3" fmla="*/ 0 h 7611"/>
                <a:gd name="T4" fmla="*/ 5666 w 5667"/>
                <a:gd name="T5" fmla="*/ 7610 h 7611"/>
                <a:gd name="T6" fmla="*/ 0 w 5667"/>
                <a:gd name="T7" fmla="*/ 7610 h 7611"/>
                <a:gd name="T8" fmla="*/ 0 w 5667"/>
                <a:gd name="T9" fmla="*/ 0 h 7611"/>
              </a:gdLst>
              <a:ahLst/>
              <a:cxnLst>
                <a:cxn ang="0">
                  <a:pos x="T0" y="T1"/>
                </a:cxn>
                <a:cxn ang="0">
                  <a:pos x="T2" y="T3"/>
                </a:cxn>
                <a:cxn ang="0">
                  <a:pos x="T4" y="T5"/>
                </a:cxn>
                <a:cxn ang="0">
                  <a:pos x="T6" y="T7"/>
                </a:cxn>
                <a:cxn ang="0">
                  <a:pos x="T8" y="T9"/>
                </a:cxn>
              </a:cxnLst>
              <a:rect l="0" t="0" r="r" b="b"/>
              <a:pathLst>
                <a:path w="5667" h="7611">
                  <a:moveTo>
                    <a:pt x="0" y="0"/>
                  </a:moveTo>
                  <a:lnTo>
                    <a:pt x="5666" y="0"/>
                  </a:lnTo>
                  <a:lnTo>
                    <a:pt x="5666" y="7610"/>
                  </a:lnTo>
                  <a:lnTo>
                    <a:pt x="0" y="7610"/>
                  </a:lnTo>
                  <a:lnTo>
                    <a:pt x="0" y="0"/>
                  </a:lnTo>
                  <a:close/>
                </a:path>
              </a:pathLst>
            </a:custGeom>
            <a:solidFill>
              <a:srgbClr val="000000">
                <a:alpha val="3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pic>
          <p:nvPicPr>
            <p:cNvPr id="1028" name="Picture 4">
              <a:extLst>
                <a:ext uri="{FF2B5EF4-FFF2-40B4-BE49-F238E27FC236}">
                  <a16:creationId xmlns:a16="http://schemas.microsoft.com/office/drawing/2014/main" xmlns="" id="{2FEA6713-5C58-4C22-93E9-5BD336F2B6F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327" y="5504"/>
              <a:ext cx="5540" cy="7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Freeform 5">
              <a:extLst>
                <a:ext uri="{FF2B5EF4-FFF2-40B4-BE49-F238E27FC236}">
                  <a16:creationId xmlns:a16="http://schemas.microsoft.com/office/drawing/2014/main" xmlns="" id="{73D7A243-5D44-4D9E-9038-FE4C15390AFC}"/>
                </a:ext>
              </a:extLst>
            </p:cNvPr>
            <p:cNvSpPr>
              <a:spLocks/>
            </p:cNvSpPr>
            <p:nvPr/>
          </p:nvSpPr>
          <p:spPr bwMode="auto">
            <a:xfrm>
              <a:off x="3326" y="5503"/>
              <a:ext cx="5536" cy="7485"/>
            </a:xfrm>
            <a:custGeom>
              <a:avLst/>
              <a:gdLst>
                <a:gd name="T0" fmla="*/ 0 w 5536"/>
                <a:gd name="T1" fmla="*/ 0 h 7485"/>
                <a:gd name="T2" fmla="*/ 5535 w 5536"/>
                <a:gd name="T3" fmla="*/ 0 h 7485"/>
                <a:gd name="T4" fmla="*/ 5535 w 5536"/>
                <a:gd name="T5" fmla="*/ 7484 h 7485"/>
                <a:gd name="T6" fmla="*/ 0 w 5536"/>
                <a:gd name="T7" fmla="*/ 7484 h 7485"/>
                <a:gd name="T8" fmla="*/ 0 w 5536"/>
                <a:gd name="T9" fmla="*/ 0 h 7485"/>
              </a:gdLst>
              <a:ahLst/>
              <a:cxnLst>
                <a:cxn ang="0">
                  <a:pos x="T0" y="T1"/>
                </a:cxn>
                <a:cxn ang="0">
                  <a:pos x="T2" y="T3"/>
                </a:cxn>
                <a:cxn ang="0">
                  <a:pos x="T4" y="T5"/>
                </a:cxn>
                <a:cxn ang="0">
                  <a:pos x="T6" y="T7"/>
                </a:cxn>
                <a:cxn ang="0">
                  <a:pos x="T8" y="T9"/>
                </a:cxn>
              </a:cxnLst>
              <a:rect l="0" t="0" r="r" b="b"/>
              <a:pathLst>
                <a:path w="5536" h="7485">
                  <a:moveTo>
                    <a:pt x="0" y="0"/>
                  </a:moveTo>
                  <a:lnTo>
                    <a:pt x="5535" y="0"/>
                  </a:lnTo>
                  <a:lnTo>
                    <a:pt x="5535" y="7484"/>
                  </a:lnTo>
                  <a:lnTo>
                    <a:pt x="0" y="7484"/>
                  </a:lnTo>
                  <a:lnTo>
                    <a:pt x="0" y="0"/>
                  </a:lnTo>
                  <a:close/>
                </a:path>
              </a:pathLst>
            </a:custGeom>
            <a:noFill/>
            <a:ln w="31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xmlns="" val="19521369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large room&#10;&#10;Description generated with very high confidence">
            <a:extLst>
              <a:ext uri="{FF2B5EF4-FFF2-40B4-BE49-F238E27FC236}">
                <a16:creationId xmlns:a16="http://schemas.microsoft.com/office/drawing/2014/main" xmlns="" id="{5C90CFE0-BC83-4FDA-AC4B-93C409479D03}"/>
              </a:ext>
            </a:extLst>
          </p:cNvPr>
          <p:cNvPicPr>
            <a:picLocks noGrp="1" noChangeAspect="1"/>
          </p:cNvPicPr>
          <p:nvPr>
            <p:ph idx="1"/>
          </p:nvPr>
        </p:nvPicPr>
        <p:blipFill>
          <a:blip r:embed="rId2"/>
          <a:stretch>
            <a:fillRect/>
          </a:stretch>
        </p:blipFill>
        <p:spPr>
          <a:xfrm>
            <a:off x="6047780" y="341053"/>
            <a:ext cx="5027440" cy="3057785"/>
          </a:xfrm>
        </p:spPr>
      </p:pic>
      <p:pic>
        <p:nvPicPr>
          <p:cNvPr id="5" name="Picture 4" descr="IMG_1797.JPG">
            <a:extLst>
              <a:ext uri="{FF2B5EF4-FFF2-40B4-BE49-F238E27FC236}">
                <a16:creationId xmlns:a16="http://schemas.microsoft.com/office/drawing/2014/main" xmlns="" id="{22731FB2-8648-4ED0-86F9-450C0FA942C7}"/>
              </a:ext>
            </a:extLst>
          </p:cNvPr>
          <p:cNvPicPr/>
          <p:nvPr/>
        </p:nvPicPr>
        <p:blipFill>
          <a:blip r:embed="rId3" cstate="email">
            <a:extLst>
              <a:ext uri="{28A0092B-C50C-407E-A947-70E740481C1C}">
                <a14:useLocalDpi xmlns:a14="http://schemas.microsoft.com/office/drawing/2010/main" xmlns=""/>
              </a:ext>
            </a:extLst>
          </a:blip>
          <a:stretch>
            <a:fillRect/>
          </a:stretch>
        </p:blipFill>
        <p:spPr>
          <a:xfrm>
            <a:off x="6047781" y="3639099"/>
            <a:ext cx="5027439" cy="3008724"/>
          </a:xfrm>
          <a:prstGeom prst="rect">
            <a:avLst/>
          </a:prstGeom>
        </p:spPr>
      </p:pic>
      <p:pic>
        <p:nvPicPr>
          <p:cNvPr id="6" name="Picture 5">
            <a:extLst>
              <a:ext uri="{FF2B5EF4-FFF2-40B4-BE49-F238E27FC236}">
                <a16:creationId xmlns:a16="http://schemas.microsoft.com/office/drawing/2014/main" xmlns="" id="{56F0181F-4C0B-4D22-BA9D-B7FEED85C5D9}"/>
              </a:ext>
            </a:extLst>
          </p:cNvPr>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1155338" y="308615"/>
            <a:ext cx="4655778" cy="3484073"/>
          </a:xfrm>
          <a:prstGeom prst="rect">
            <a:avLst/>
          </a:prstGeom>
        </p:spPr>
      </p:pic>
      <p:sp>
        <p:nvSpPr>
          <p:cNvPr id="9" name="TextBox 8">
            <a:extLst>
              <a:ext uri="{FF2B5EF4-FFF2-40B4-BE49-F238E27FC236}">
                <a16:creationId xmlns:a16="http://schemas.microsoft.com/office/drawing/2014/main" xmlns="" id="{F1E032AF-F2C5-4653-97D1-ADFD13051F58}"/>
              </a:ext>
            </a:extLst>
          </p:cNvPr>
          <p:cNvSpPr txBox="1"/>
          <p:nvPr/>
        </p:nvSpPr>
        <p:spPr>
          <a:xfrm>
            <a:off x="6047782" y="6278491"/>
            <a:ext cx="5027438" cy="369332"/>
          </a:xfrm>
          <a:prstGeom prst="rect">
            <a:avLst/>
          </a:prstGeom>
          <a:solidFill>
            <a:schemeClr val="accent5"/>
          </a:solidFill>
        </p:spPr>
        <p:txBody>
          <a:bodyPr wrap="square" rtlCol="0">
            <a:spAutoFit/>
          </a:bodyPr>
          <a:lstStyle/>
          <a:p>
            <a:r>
              <a:rPr lang="en-IN" dirty="0">
                <a:solidFill>
                  <a:schemeClr val="bg1"/>
                </a:solidFill>
              </a:rPr>
              <a:t>Mobile aerobic composting units for big functions</a:t>
            </a:r>
          </a:p>
        </p:txBody>
      </p:sp>
      <p:sp>
        <p:nvSpPr>
          <p:cNvPr id="10" name="TextBox 9">
            <a:extLst>
              <a:ext uri="{FF2B5EF4-FFF2-40B4-BE49-F238E27FC236}">
                <a16:creationId xmlns:a16="http://schemas.microsoft.com/office/drawing/2014/main" xmlns="" id="{640C3FAB-11CF-4996-AB10-EF42962F5A15}"/>
              </a:ext>
            </a:extLst>
          </p:cNvPr>
          <p:cNvSpPr txBox="1"/>
          <p:nvPr/>
        </p:nvSpPr>
        <p:spPr>
          <a:xfrm>
            <a:off x="6047782" y="3043715"/>
            <a:ext cx="5027438" cy="369332"/>
          </a:xfrm>
          <a:prstGeom prst="rect">
            <a:avLst/>
          </a:prstGeom>
          <a:solidFill>
            <a:schemeClr val="accent5"/>
          </a:solidFill>
        </p:spPr>
        <p:txBody>
          <a:bodyPr wrap="square" rtlCol="0">
            <a:spAutoFit/>
          </a:bodyPr>
          <a:lstStyle/>
          <a:p>
            <a:r>
              <a:rPr lang="en-IN" dirty="0">
                <a:solidFill>
                  <a:schemeClr val="bg1"/>
                </a:solidFill>
              </a:rPr>
              <a:t>Organic waste converter in market area, Thrissur</a:t>
            </a:r>
          </a:p>
        </p:txBody>
      </p:sp>
      <p:sp>
        <p:nvSpPr>
          <p:cNvPr id="11" name="Slide Number Placeholder 10">
            <a:extLst>
              <a:ext uri="{FF2B5EF4-FFF2-40B4-BE49-F238E27FC236}">
                <a16:creationId xmlns:a16="http://schemas.microsoft.com/office/drawing/2014/main" xmlns="" id="{193546DC-EE8B-4D44-87B3-BDF640ED8200}"/>
              </a:ext>
            </a:extLst>
          </p:cNvPr>
          <p:cNvSpPr>
            <a:spLocks noGrp="1"/>
          </p:cNvSpPr>
          <p:nvPr>
            <p:ph type="sldNum" sz="quarter" idx="12"/>
          </p:nvPr>
        </p:nvSpPr>
        <p:spPr/>
        <p:txBody>
          <a:bodyPr/>
          <a:lstStyle/>
          <a:p>
            <a:fld id="{4FAB73BC-B049-4115-A692-8D63A059BFB8}" type="slidenum">
              <a:rPr lang="en-US" smtClean="0"/>
              <a:pPr/>
              <a:t>50</a:t>
            </a:fld>
            <a:endParaRPr lang="en-US" dirty="0"/>
          </a:p>
        </p:txBody>
      </p:sp>
      <p:pic>
        <p:nvPicPr>
          <p:cNvPr id="12" name="Picture 11" descr="C:\Users\user\Desktop\pic1.PNG">
            <a:extLst>
              <a:ext uri="{FF2B5EF4-FFF2-40B4-BE49-F238E27FC236}">
                <a16:creationId xmlns:a16="http://schemas.microsoft.com/office/drawing/2014/main" xmlns="" id="{D45FE124-AEA1-4C10-8C9C-42C70C0B20D9}"/>
              </a:ext>
            </a:extLst>
          </p:cNvPr>
          <p:cNvPicPr/>
          <p:nvPr/>
        </p:nvPicPr>
        <p:blipFill>
          <a:blip r:embed="rId5"/>
          <a:srcRect/>
          <a:stretch>
            <a:fillRect/>
          </a:stretch>
        </p:blipFill>
        <p:spPr bwMode="auto">
          <a:xfrm>
            <a:off x="1155338" y="3816090"/>
            <a:ext cx="4655778" cy="2831733"/>
          </a:xfrm>
          <a:prstGeom prst="rect">
            <a:avLst/>
          </a:prstGeom>
          <a:noFill/>
        </p:spPr>
      </p:pic>
      <p:sp>
        <p:nvSpPr>
          <p:cNvPr id="13" name="TextBox 12">
            <a:extLst>
              <a:ext uri="{FF2B5EF4-FFF2-40B4-BE49-F238E27FC236}">
                <a16:creationId xmlns:a16="http://schemas.microsoft.com/office/drawing/2014/main" xmlns="" id="{076E3399-730D-4F5F-9BCA-BF4C5230C359}"/>
              </a:ext>
            </a:extLst>
          </p:cNvPr>
          <p:cNvSpPr txBox="1"/>
          <p:nvPr/>
        </p:nvSpPr>
        <p:spPr>
          <a:xfrm>
            <a:off x="1155338" y="6278491"/>
            <a:ext cx="4655778" cy="369332"/>
          </a:xfrm>
          <a:prstGeom prst="rect">
            <a:avLst/>
          </a:prstGeom>
          <a:solidFill>
            <a:schemeClr val="accent5"/>
          </a:solidFill>
        </p:spPr>
        <p:txBody>
          <a:bodyPr wrap="square" rtlCol="0">
            <a:spAutoFit/>
          </a:bodyPr>
          <a:lstStyle/>
          <a:p>
            <a:pPr algn="ctr"/>
            <a:r>
              <a:rPr lang="en-IN" dirty="0">
                <a:solidFill>
                  <a:schemeClr val="bg1"/>
                </a:solidFill>
              </a:rPr>
              <a:t>Bio park: Kerala Assembly complex</a:t>
            </a:r>
          </a:p>
        </p:txBody>
      </p:sp>
    </p:spTree>
    <p:extLst>
      <p:ext uri="{BB962C8B-B14F-4D97-AF65-F5344CB8AC3E}">
        <p14:creationId xmlns:p14="http://schemas.microsoft.com/office/powerpoint/2010/main" xmlns="" val="3222873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15594B-3DE7-4444-88F8-5A820476A1C1}"/>
              </a:ext>
            </a:extLst>
          </p:cNvPr>
          <p:cNvSpPr>
            <a:spLocks noGrp="1"/>
          </p:cNvSpPr>
          <p:nvPr>
            <p:ph type="title"/>
          </p:nvPr>
        </p:nvSpPr>
        <p:spPr>
          <a:xfrm>
            <a:off x="838200" y="2648401"/>
            <a:ext cx="10515600" cy="1325563"/>
          </a:xfrm>
          <a:solidFill>
            <a:schemeClr val="accent6"/>
          </a:solidFill>
        </p:spPr>
        <p:txBody>
          <a:bodyPr/>
          <a:lstStyle/>
          <a:p>
            <a:pPr algn="ctr"/>
            <a:r>
              <a:rPr lang="en-IN" dirty="0">
                <a:solidFill>
                  <a:schemeClr val="bg1"/>
                </a:solidFill>
              </a:rPr>
              <a:t>Thanks  you</a:t>
            </a:r>
          </a:p>
        </p:txBody>
      </p:sp>
      <p:sp>
        <p:nvSpPr>
          <p:cNvPr id="4" name="Slide Number Placeholder 3">
            <a:extLst>
              <a:ext uri="{FF2B5EF4-FFF2-40B4-BE49-F238E27FC236}">
                <a16:creationId xmlns:a16="http://schemas.microsoft.com/office/drawing/2014/main" xmlns="" id="{2D1C4419-996B-443A-84A0-D6CB3AB77B4D}"/>
              </a:ext>
            </a:extLst>
          </p:cNvPr>
          <p:cNvSpPr>
            <a:spLocks noGrp="1"/>
          </p:cNvSpPr>
          <p:nvPr>
            <p:ph type="sldNum" sz="quarter" idx="12"/>
          </p:nvPr>
        </p:nvSpPr>
        <p:spPr/>
        <p:txBody>
          <a:bodyPr/>
          <a:lstStyle/>
          <a:p>
            <a:fld id="{4FAB73BC-B049-4115-A692-8D63A059BFB8}" type="slidenum">
              <a:rPr lang="en-US" smtClean="0"/>
              <a:pPr/>
              <a:t>51</a:t>
            </a:fld>
            <a:endParaRPr lang="en-US" dirty="0"/>
          </a:p>
        </p:txBody>
      </p:sp>
      <p:sp>
        <p:nvSpPr>
          <p:cNvPr id="3" name="TextBox 2">
            <a:extLst>
              <a:ext uri="{FF2B5EF4-FFF2-40B4-BE49-F238E27FC236}">
                <a16:creationId xmlns:a16="http://schemas.microsoft.com/office/drawing/2014/main" xmlns="" id="{9BD2ABF5-FD60-460A-BED6-24AB8349F357}"/>
              </a:ext>
            </a:extLst>
          </p:cNvPr>
          <p:cNvSpPr txBox="1"/>
          <p:nvPr/>
        </p:nvSpPr>
        <p:spPr>
          <a:xfrm>
            <a:off x="7498237" y="5156021"/>
            <a:ext cx="3855563" cy="1200329"/>
          </a:xfrm>
          <a:prstGeom prst="rect">
            <a:avLst/>
          </a:prstGeom>
          <a:solidFill>
            <a:schemeClr val="accent5">
              <a:lumMod val="60000"/>
              <a:lumOff val="40000"/>
            </a:schemeClr>
          </a:solidFill>
        </p:spPr>
        <p:txBody>
          <a:bodyPr wrap="square" rtlCol="0">
            <a:spAutoFit/>
          </a:bodyPr>
          <a:lstStyle/>
          <a:p>
            <a:r>
              <a:rPr lang="en-IN" sz="2400" dirty="0" err="1" smtClean="0"/>
              <a:t>Renju</a:t>
            </a:r>
            <a:r>
              <a:rPr lang="en-IN" sz="2400" dirty="0" smtClean="0"/>
              <a:t> R </a:t>
            </a:r>
            <a:r>
              <a:rPr lang="en-IN" sz="2400" dirty="0" err="1" smtClean="0"/>
              <a:t>Pillai</a:t>
            </a:r>
            <a:endParaRPr lang="en-IN" sz="2400" dirty="0"/>
          </a:p>
          <a:p>
            <a:r>
              <a:rPr lang="en-IN" sz="2400" dirty="0"/>
              <a:t>Director </a:t>
            </a:r>
            <a:r>
              <a:rPr lang="en-IN" sz="2400" dirty="0" smtClean="0"/>
              <a:t>(</a:t>
            </a:r>
            <a:r>
              <a:rPr lang="en-IN" sz="2400" dirty="0" smtClean="0"/>
              <a:t>SWM</a:t>
            </a:r>
            <a:r>
              <a:rPr lang="en-IN" sz="2400" dirty="0" smtClean="0"/>
              <a:t>)</a:t>
            </a:r>
            <a:r>
              <a:rPr lang="en-IN" sz="2400" dirty="0" err="1" smtClean="0"/>
              <a:t>i/c</a:t>
            </a:r>
            <a:endParaRPr lang="en-IN" sz="2400" dirty="0"/>
          </a:p>
          <a:p>
            <a:r>
              <a:rPr lang="en-IN" sz="2400" dirty="0" err="1"/>
              <a:t>Suchitwa</a:t>
            </a:r>
            <a:r>
              <a:rPr lang="en-IN" sz="2400" dirty="0"/>
              <a:t> Mission, Kerala</a:t>
            </a:r>
          </a:p>
        </p:txBody>
      </p:sp>
    </p:spTree>
    <p:extLst>
      <p:ext uri="{BB962C8B-B14F-4D97-AF65-F5344CB8AC3E}">
        <p14:creationId xmlns:p14="http://schemas.microsoft.com/office/powerpoint/2010/main" xmlns="" val="505664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14679" y="298133"/>
            <a:ext cx="11209017" cy="1185228"/>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6</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14678" y="1589851"/>
            <a:ext cx="7509215" cy="5224394"/>
          </a:xfrm>
        </p:spPr>
        <p:txBody>
          <a:bodyPr>
            <a:normAutofit fontScale="77500" lnSpcReduction="20000"/>
          </a:bodyPr>
          <a:lstStyle/>
          <a:p>
            <a:pPr marL="0" indent="0" eaLnBrk="0" hangingPunct="0">
              <a:buNone/>
            </a:pPr>
            <a:r>
              <a:rPr lang="en-IN" b="1" dirty="0"/>
              <a:t>1. Pit composting</a:t>
            </a:r>
          </a:p>
          <a:p>
            <a:pPr marL="0" indent="0" eaLnBrk="0" hangingPunct="0">
              <a:buNone/>
            </a:pPr>
            <a:r>
              <a:rPr lang="en-IN" b="1" u="sng" dirty="0"/>
              <a:t>Operation &amp; Maintenance Protocols</a:t>
            </a:r>
            <a:endParaRPr lang="en-IN" dirty="0"/>
          </a:p>
          <a:p>
            <a:pPr lvl="0" eaLnBrk="0" hangingPunct="0"/>
            <a:r>
              <a:rPr lang="en-IN" sz="3100" dirty="0"/>
              <a:t>Choose an elevated area where water doesn’t get collected. Otherwise make necessary provision to prevent entry of water into the pit by constructing a small bund around the pits etc.</a:t>
            </a:r>
          </a:p>
          <a:p>
            <a:pPr lvl="0" eaLnBrk="0" hangingPunct="0"/>
            <a:r>
              <a:rPr lang="en-IN" sz="3100" dirty="0"/>
              <a:t>Spread a layer of cow dung slurry or decomposed waste in the bottom of the pit before dumping the waste.</a:t>
            </a:r>
          </a:p>
          <a:p>
            <a:pPr lvl="0" eaLnBrk="0" hangingPunct="0"/>
            <a:r>
              <a:rPr lang="en-IN" sz="3100" dirty="0"/>
              <a:t>Spread the waste over the cow dung or decomposed waste layer.</a:t>
            </a:r>
          </a:p>
          <a:p>
            <a:pPr lvl="0" eaLnBrk="0" hangingPunct="0"/>
            <a:r>
              <a:rPr lang="en-IN" sz="3100" dirty="0"/>
              <a:t>Bigger sizes of the waste are to be cut into small pieces for easy decomposing.</a:t>
            </a:r>
          </a:p>
          <a:p>
            <a:pPr lvl="0" eaLnBrk="0" hangingPunct="0"/>
            <a:r>
              <a:rPr lang="en-IN" sz="3100" dirty="0"/>
              <a:t>A small layer of earth may be sprinkled over it daily to avoid bad smell from the pit.</a:t>
            </a:r>
          </a:p>
          <a:p>
            <a:pPr lvl="0" eaLnBrk="0" hangingPunct="0"/>
            <a:r>
              <a:rPr lang="en-IN" sz="3100" dirty="0"/>
              <a:t>Repeat the procedure daily.</a:t>
            </a:r>
          </a:p>
          <a:p>
            <a:pPr lvl="0" eaLnBrk="0" hangingPunct="0"/>
            <a:endParaRPr lang="en-IN" dirty="0"/>
          </a:p>
          <a:p>
            <a:pPr marL="457200" lvl="1" indent="0">
              <a:buNone/>
            </a:pPr>
            <a:endParaRPr lang="en-IN" b="1" dirty="0"/>
          </a:p>
        </p:txBody>
      </p:sp>
      <p:pic>
        <p:nvPicPr>
          <p:cNvPr id="13" name="Picture 12" descr="C:\Users\user\Desktop\PPT\pit-composting-.jpg">
            <a:extLst>
              <a:ext uri="{FF2B5EF4-FFF2-40B4-BE49-F238E27FC236}">
                <a16:creationId xmlns:a16="http://schemas.microsoft.com/office/drawing/2014/main" xmlns="" id="{CE4FB031-4149-4698-9DC5-70710E0442B2}"/>
              </a:ext>
            </a:extLst>
          </p:cNvPr>
          <p:cNvPicPr>
            <a:picLocks noChangeAspect="1" noChangeArrowheads="1"/>
          </p:cNvPicPr>
          <p:nvPr/>
        </p:nvPicPr>
        <p:blipFill>
          <a:blip r:embed="rId3"/>
          <a:srcRect/>
          <a:stretch>
            <a:fillRect/>
          </a:stretch>
        </p:blipFill>
        <p:spPr bwMode="auto">
          <a:xfrm>
            <a:off x="9382890" y="3836847"/>
            <a:ext cx="2677030" cy="2282468"/>
          </a:xfrm>
          <a:prstGeom prst="rect">
            <a:avLst/>
          </a:prstGeom>
          <a:noFill/>
        </p:spPr>
      </p:pic>
      <p:pic>
        <p:nvPicPr>
          <p:cNvPr id="11" name="Picture 10">
            <a:extLst>
              <a:ext uri="{FF2B5EF4-FFF2-40B4-BE49-F238E27FC236}">
                <a16:creationId xmlns:a16="http://schemas.microsoft.com/office/drawing/2014/main" xmlns="" id="{54ADB7FA-1A29-4C84-9572-128C85A7F851}"/>
              </a:ext>
            </a:extLst>
          </p:cNvPr>
          <p:cNvPicPr>
            <a:picLocks noChangeAspect="1"/>
          </p:cNvPicPr>
          <p:nvPr/>
        </p:nvPicPr>
        <p:blipFill rotWithShape="1">
          <a:blip r:embed="rId4"/>
          <a:srcRect l="-1" r="568" b="23603"/>
          <a:stretch/>
        </p:blipFill>
        <p:spPr>
          <a:xfrm>
            <a:off x="8358609" y="1942674"/>
            <a:ext cx="3701311" cy="1808737"/>
          </a:xfrm>
          <a:prstGeom prst="rect">
            <a:avLst/>
          </a:prstGeom>
        </p:spPr>
      </p:pic>
    </p:spTree>
    <p:extLst>
      <p:ext uri="{BB962C8B-B14F-4D97-AF65-F5344CB8AC3E}">
        <p14:creationId xmlns:p14="http://schemas.microsoft.com/office/powerpoint/2010/main" xmlns="" val="3621844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14679" y="298133"/>
            <a:ext cx="11209017" cy="1185228"/>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7</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14678" y="1589850"/>
            <a:ext cx="7665722" cy="5430710"/>
          </a:xfrm>
        </p:spPr>
        <p:txBody>
          <a:bodyPr>
            <a:normAutofit fontScale="77500" lnSpcReduction="20000"/>
          </a:bodyPr>
          <a:lstStyle/>
          <a:p>
            <a:pPr marL="514350" indent="-514350" eaLnBrk="0" hangingPunct="0">
              <a:buFont typeface="+mj-lt"/>
              <a:buAutoNum type="arabicPeriod"/>
            </a:pPr>
            <a:r>
              <a:rPr lang="en-IN" b="1" dirty="0"/>
              <a:t>Pit composting</a:t>
            </a:r>
          </a:p>
          <a:p>
            <a:pPr marL="0" indent="0" eaLnBrk="0" hangingPunct="0">
              <a:buNone/>
            </a:pPr>
            <a:r>
              <a:rPr lang="en-IN" sz="3100" b="1" u="sng" dirty="0"/>
              <a:t>Operation &amp; Maintenance Protocols</a:t>
            </a:r>
            <a:endParaRPr lang="en-IN" sz="3100" dirty="0"/>
          </a:p>
          <a:p>
            <a:pPr lvl="0" algn="just" eaLnBrk="0" hangingPunct="0"/>
            <a:r>
              <a:rPr lang="en-IN" sz="3100" dirty="0"/>
              <a:t>Once the pit is filled up fully, close the pit by spreading a layer of 15cm of earth.</a:t>
            </a:r>
          </a:p>
          <a:p>
            <a:pPr lvl="0" algn="just" eaLnBrk="0" hangingPunct="0"/>
            <a:r>
              <a:rPr lang="en-IN" sz="3100" dirty="0"/>
              <a:t>Once the first pit is closed, use the other pit in the same way.</a:t>
            </a:r>
          </a:p>
          <a:p>
            <a:pPr lvl="0" algn="just" eaLnBrk="0" hangingPunct="0"/>
            <a:r>
              <a:rPr lang="en-IN" sz="3100" dirty="0"/>
              <a:t>The waste in the first pit becomes compost after a period of 4 to 6 months, clear the pit and make it ready for further use</a:t>
            </a:r>
          </a:p>
          <a:p>
            <a:pPr lvl="0" algn="just" eaLnBrk="0" hangingPunct="0"/>
            <a:r>
              <a:rPr lang="en-IN" sz="3100" dirty="0"/>
              <a:t>Protect the pit from rain water, keep it covered by means of tarpaulin or PVC roofing sheet.</a:t>
            </a:r>
          </a:p>
          <a:p>
            <a:pPr marL="0" indent="0" algn="just" eaLnBrk="0" hangingPunct="0">
              <a:spcAft>
                <a:spcPts val="1200"/>
              </a:spcAft>
              <a:buNone/>
            </a:pPr>
            <a:r>
              <a:rPr lang="en-IN" sz="3100" b="1" u="sng" dirty="0"/>
              <a:t> Pros &amp; Cons</a:t>
            </a:r>
          </a:p>
          <a:p>
            <a:pPr algn="just" eaLnBrk="0" hangingPunct="0">
              <a:spcBef>
                <a:spcPts val="0"/>
              </a:spcBef>
              <a:spcAft>
                <a:spcPts val="600"/>
              </a:spcAft>
              <a:buFont typeface="Wingdings" panose="05000000000000000000" pitchFamily="2" charset="2"/>
              <a:buChar char="ü"/>
            </a:pPr>
            <a:r>
              <a:rPr lang="en-IN" sz="3100" dirty="0"/>
              <a:t>Adequate space availability in the backyard, and located away from drinking water source, suitable for small to large families.</a:t>
            </a:r>
          </a:p>
          <a:p>
            <a:pPr algn="just" eaLnBrk="0" hangingPunct="0">
              <a:spcBef>
                <a:spcPts val="0"/>
              </a:spcBef>
              <a:spcAft>
                <a:spcPts val="600"/>
              </a:spcAft>
              <a:buFont typeface="Calibri" panose="020F0502020204030204" pitchFamily="34" charset="0"/>
              <a:buChar char="×"/>
            </a:pPr>
            <a:r>
              <a:rPr lang="en-IN" sz="3100" dirty="0"/>
              <a:t>Not suitable for areas with higher water table.</a:t>
            </a:r>
          </a:p>
        </p:txBody>
      </p:sp>
      <p:pic>
        <p:nvPicPr>
          <p:cNvPr id="11" name="Picture 10" descr="C:\Users\user\Desktop\PPT\pit-composting-.jpg">
            <a:extLst>
              <a:ext uri="{FF2B5EF4-FFF2-40B4-BE49-F238E27FC236}">
                <a16:creationId xmlns:a16="http://schemas.microsoft.com/office/drawing/2014/main" xmlns="" id="{FC48B412-162E-4AFA-85E5-EE3598482379}"/>
              </a:ext>
            </a:extLst>
          </p:cNvPr>
          <p:cNvPicPr>
            <a:picLocks noChangeAspect="1" noChangeArrowheads="1"/>
          </p:cNvPicPr>
          <p:nvPr/>
        </p:nvPicPr>
        <p:blipFill>
          <a:blip r:embed="rId3"/>
          <a:srcRect/>
          <a:stretch>
            <a:fillRect/>
          </a:stretch>
        </p:blipFill>
        <p:spPr bwMode="auto">
          <a:xfrm>
            <a:off x="9382890" y="3836847"/>
            <a:ext cx="2677030" cy="2282468"/>
          </a:xfrm>
          <a:prstGeom prst="rect">
            <a:avLst/>
          </a:prstGeom>
          <a:noFill/>
        </p:spPr>
      </p:pic>
      <p:pic>
        <p:nvPicPr>
          <p:cNvPr id="14" name="Picture 13">
            <a:extLst>
              <a:ext uri="{FF2B5EF4-FFF2-40B4-BE49-F238E27FC236}">
                <a16:creationId xmlns:a16="http://schemas.microsoft.com/office/drawing/2014/main" xmlns="" id="{4E0B0BEB-AE17-4DD9-9351-E8D70A433DEC}"/>
              </a:ext>
            </a:extLst>
          </p:cNvPr>
          <p:cNvPicPr>
            <a:picLocks noChangeAspect="1"/>
          </p:cNvPicPr>
          <p:nvPr/>
        </p:nvPicPr>
        <p:blipFill rotWithShape="1">
          <a:blip r:embed="rId4"/>
          <a:srcRect l="-1" r="568" b="23603"/>
          <a:stretch/>
        </p:blipFill>
        <p:spPr>
          <a:xfrm>
            <a:off x="8358609" y="1942674"/>
            <a:ext cx="3701311" cy="1808737"/>
          </a:xfrm>
          <a:prstGeom prst="rect">
            <a:avLst/>
          </a:prstGeom>
        </p:spPr>
      </p:pic>
    </p:spTree>
    <p:extLst>
      <p:ext uri="{BB962C8B-B14F-4D97-AF65-F5344CB8AC3E}">
        <p14:creationId xmlns:p14="http://schemas.microsoft.com/office/powerpoint/2010/main" xmlns="" val="1234072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14679" y="298133"/>
            <a:ext cx="11209017" cy="1185228"/>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8</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14679" y="1483360"/>
            <a:ext cx="7664092" cy="4998719"/>
          </a:xfrm>
        </p:spPr>
        <p:txBody>
          <a:bodyPr>
            <a:normAutofit fontScale="77500" lnSpcReduction="20000"/>
          </a:bodyPr>
          <a:lstStyle/>
          <a:p>
            <a:pPr marL="0" indent="0" eaLnBrk="0" hangingPunct="0">
              <a:buNone/>
            </a:pPr>
            <a:r>
              <a:rPr lang="en-IN" b="1" dirty="0"/>
              <a:t>2. Pot Composting (Unit cost – </a:t>
            </a:r>
            <a:r>
              <a:rPr lang="en-IN" b="1" dirty="0" err="1"/>
              <a:t>Rs</a:t>
            </a:r>
            <a:r>
              <a:rPr lang="en-IN" b="1" dirty="0"/>
              <a:t> 500/-)</a:t>
            </a:r>
          </a:p>
          <a:p>
            <a:pPr marL="0" indent="0" eaLnBrk="0" hangingPunct="0">
              <a:buNone/>
            </a:pPr>
            <a:r>
              <a:rPr lang="en-IN" b="1" u="sng" dirty="0"/>
              <a:t>Specification and Size</a:t>
            </a:r>
            <a:endParaRPr lang="en-IN" sz="4000" dirty="0"/>
          </a:p>
          <a:p>
            <a:pPr lvl="0" eaLnBrk="0" hangingPunct="0"/>
            <a:r>
              <a:rPr lang="en-IN" dirty="0"/>
              <a:t>Mud pots country burnt about 50cm height and about 35cm diameter at the centre with lid covers – 2 </a:t>
            </a:r>
            <a:r>
              <a:rPr lang="en-IN" dirty="0" err="1"/>
              <a:t>nos</a:t>
            </a:r>
            <a:endParaRPr lang="en-IN" dirty="0"/>
          </a:p>
          <a:p>
            <a:r>
              <a:rPr lang="en-IN" dirty="0"/>
              <a:t>Tripod stand 50cm high of appropriate design made of steel, wood, plastic - steel or brick pedestals for keeping the pots – 2 nos.</a:t>
            </a:r>
          </a:p>
          <a:p>
            <a:r>
              <a:rPr lang="en-IN" dirty="0"/>
              <a:t>Capacity – </a:t>
            </a:r>
            <a:r>
              <a:rPr lang="en-IN" dirty="0" err="1"/>
              <a:t>upto</a:t>
            </a:r>
            <a:r>
              <a:rPr lang="en-IN" dirty="0"/>
              <a:t> 2kg/day</a:t>
            </a:r>
          </a:p>
          <a:p>
            <a:pPr marL="0" indent="0">
              <a:buNone/>
            </a:pPr>
            <a:r>
              <a:rPr lang="en-IN" b="1" u="sng" dirty="0"/>
              <a:t>Infrastructure Requirements</a:t>
            </a:r>
            <a:endParaRPr lang="en-IN" dirty="0"/>
          </a:p>
          <a:p>
            <a:pPr lvl="0" eaLnBrk="0" hangingPunct="0"/>
            <a:r>
              <a:rPr lang="en-IN" dirty="0"/>
              <a:t>Plastic vessel 10cm high and half litre capacity, for collection of leachate coming out of the pots – 1 Nos</a:t>
            </a:r>
          </a:p>
          <a:p>
            <a:pPr lvl="0" eaLnBrk="0" hangingPunct="0"/>
            <a:r>
              <a:rPr lang="en-IN" dirty="0"/>
              <a:t>Trowel small size – 1 Nos</a:t>
            </a:r>
          </a:p>
          <a:p>
            <a:pPr lvl="0" eaLnBrk="0" hangingPunct="0"/>
            <a:r>
              <a:rPr lang="en-IN" dirty="0"/>
              <a:t>Painting brush – ½ size – 1 Nos</a:t>
            </a:r>
          </a:p>
          <a:p>
            <a:pPr lvl="0" eaLnBrk="0" hangingPunct="0"/>
            <a:r>
              <a:rPr lang="en-IN" dirty="0"/>
              <a:t>1 brick cut into 2 pieces</a:t>
            </a:r>
          </a:p>
          <a:p>
            <a:r>
              <a:rPr lang="en-IN" dirty="0"/>
              <a:t>Plastic covers – 2 Nos</a:t>
            </a:r>
            <a:endParaRPr lang="en-IN" b="1" dirty="0"/>
          </a:p>
          <a:p>
            <a:pPr marL="457200" lvl="1" indent="0">
              <a:buNone/>
            </a:pPr>
            <a:endParaRPr lang="en-IN" b="1" dirty="0"/>
          </a:p>
        </p:txBody>
      </p:sp>
      <p:pic>
        <p:nvPicPr>
          <p:cNvPr id="5122" name="Picture 2">
            <a:extLst>
              <a:ext uri="{FF2B5EF4-FFF2-40B4-BE49-F238E27FC236}">
                <a16:creationId xmlns:a16="http://schemas.microsoft.com/office/drawing/2014/main" xmlns="" id="{901AA39E-4ECD-4B05-81A1-F3F97F3A945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278771" y="1483360"/>
            <a:ext cx="2760345" cy="2817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 name="Picture 3">
            <a:extLst>
              <a:ext uri="{FF2B5EF4-FFF2-40B4-BE49-F238E27FC236}">
                <a16:creationId xmlns:a16="http://schemas.microsoft.com/office/drawing/2014/main" xmlns="" id="{141311D7-A49A-439F-8081-F9975625F042}"/>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658944" y="3996631"/>
            <a:ext cx="2164752" cy="2817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94554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60468-3B8E-4AB7-8BE6-7BE29E5299A9}"/>
              </a:ext>
            </a:extLst>
          </p:cNvPr>
          <p:cNvSpPr>
            <a:spLocks noGrp="1"/>
          </p:cNvSpPr>
          <p:nvPr>
            <p:ph type="title"/>
          </p:nvPr>
        </p:nvSpPr>
        <p:spPr>
          <a:xfrm>
            <a:off x="614679" y="298133"/>
            <a:ext cx="11209017" cy="1185228"/>
          </a:xfrm>
          <a:solidFill>
            <a:schemeClr val="accent6"/>
          </a:solidFill>
        </p:spPr>
        <p:txBody>
          <a:bodyPr>
            <a:normAutofit/>
          </a:bodyPr>
          <a:lstStyle/>
          <a:p>
            <a:r>
              <a:rPr lang="en-IN" sz="2700" b="1" dirty="0">
                <a:solidFill>
                  <a:schemeClr val="bg1"/>
                </a:solidFill>
                <a:latin typeface="+mn-lt"/>
              </a:rPr>
              <a:t>I. Composting</a:t>
            </a:r>
            <a:br>
              <a:rPr lang="en-IN" sz="2700" b="1" dirty="0">
                <a:solidFill>
                  <a:schemeClr val="bg1"/>
                </a:solidFill>
                <a:latin typeface="+mn-lt"/>
              </a:rPr>
            </a:br>
            <a:r>
              <a:rPr lang="en-IN" sz="2700" b="1" dirty="0">
                <a:solidFill>
                  <a:schemeClr val="bg1"/>
                </a:solidFill>
                <a:latin typeface="+mn-lt"/>
              </a:rPr>
              <a:t>a. Household level</a:t>
            </a:r>
          </a:p>
        </p:txBody>
      </p:sp>
      <p:sp>
        <p:nvSpPr>
          <p:cNvPr id="6" name="Rectangle 5">
            <a:extLst>
              <a:ext uri="{FF2B5EF4-FFF2-40B4-BE49-F238E27FC236}">
                <a16:creationId xmlns:a16="http://schemas.microsoft.com/office/drawing/2014/main" xmlns="" id="{C8A4306A-C5C5-44B3-80E7-EEEF015D9AF4}"/>
              </a:ext>
            </a:extLst>
          </p:cNvPr>
          <p:cNvSpPr/>
          <p:nvPr/>
        </p:nvSpPr>
        <p:spPr>
          <a:xfrm>
            <a:off x="594360" y="6357938"/>
            <a:ext cx="6751954" cy="5000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a:p>
            <a:pPr algn="ctr"/>
            <a:r>
              <a:rPr lang="en-IN" dirty="0"/>
              <a:t>My waste my responsibility</a:t>
            </a:r>
          </a:p>
          <a:p>
            <a:pPr algn="ctr"/>
            <a:endParaRPr lang="en-IN" dirty="0"/>
          </a:p>
        </p:txBody>
      </p:sp>
      <p:pic>
        <p:nvPicPr>
          <p:cNvPr id="7" name="Picture 4" descr="SUCHITWA MISSION">
            <a:extLst>
              <a:ext uri="{FF2B5EF4-FFF2-40B4-BE49-F238E27FC236}">
                <a16:creationId xmlns:a16="http://schemas.microsoft.com/office/drawing/2014/main" xmlns="" id="{D50B72D0-44E1-40AF-9FA1-4CD3835299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32799" y="6293425"/>
            <a:ext cx="2760345" cy="5208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a:extLst>
              <a:ext uri="{FF2B5EF4-FFF2-40B4-BE49-F238E27FC236}">
                <a16:creationId xmlns:a16="http://schemas.microsoft.com/office/drawing/2014/main" xmlns="" id="{2DC6688E-A232-4670-87C3-DB0AF0327DBB}"/>
              </a:ext>
            </a:extLst>
          </p:cNvPr>
          <p:cNvSpPr>
            <a:spLocks noGrp="1"/>
          </p:cNvSpPr>
          <p:nvPr>
            <p:ph type="sldNum" sz="quarter" idx="12"/>
          </p:nvPr>
        </p:nvSpPr>
        <p:spPr>
          <a:xfrm>
            <a:off x="10877088" y="6382099"/>
            <a:ext cx="946608" cy="355535"/>
          </a:xfrm>
        </p:spPr>
        <p:txBody>
          <a:bodyPr/>
          <a:lstStyle/>
          <a:p>
            <a:fld id="{4FAB73BC-B049-4115-A692-8D63A059BFB8}" type="slidenum">
              <a:rPr lang="en-US" smtClean="0"/>
              <a:pPr/>
              <a:t>9</a:t>
            </a:fld>
            <a:endParaRPr lang="en-US" dirty="0"/>
          </a:p>
        </p:txBody>
      </p:sp>
      <p:sp>
        <p:nvSpPr>
          <p:cNvPr id="8" name="Content Placeholder 2">
            <a:extLst>
              <a:ext uri="{FF2B5EF4-FFF2-40B4-BE49-F238E27FC236}">
                <a16:creationId xmlns:a16="http://schemas.microsoft.com/office/drawing/2014/main" xmlns="" id="{C7558EE4-2ED9-4E56-A83C-1EF487E150C5}"/>
              </a:ext>
            </a:extLst>
          </p:cNvPr>
          <p:cNvSpPr>
            <a:spLocks noGrp="1"/>
          </p:cNvSpPr>
          <p:nvPr>
            <p:ph idx="1"/>
          </p:nvPr>
        </p:nvSpPr>
        <p:spPr>
          <a:xfrm>
            <a:off x="614678" y="1589851"/>
            <a:ext cx="11209017" cy="4703574"/>
          </a:xfrm>
        </p:spPr>
        <p:txBody>
          <a:bodyPr>
            <a:normAutofit fontScale="92500" lnSpcReduction="20000"/>
          </a:bodyPr>
          <a:lstStyle/>
          <a:p>
            <a:pPr marL="0" indent="0" eaLnBrk="0" hangingPunct="0">
              <a:buNone/>
            </a:pPr>
            <a:r>
              <a:rPr lang="en-IN" b="1" dirty="0"/>
              <a:t>2. Pot Composting </a:t>
            </a:r>
          </a:p>
          <a:p>
            <a:pPr marL="0" indent="0" eaLnBrk="0" hangingPunct="0">
              <a:buNone/>
            </a:pPr>
            <a:r>
              <a:rPr lang="en-IN" b="1" u="sng" dirty="0"/>
              <a:t>Operation &amp; Maintenance Protocols</a:t>
            </a:r>
            <a:endParaRPr lang="en-IN" dirty="0"/>
          </a:p>
          <a:p>
            <a:pPr lvl="0" eaLnBrk="0" hangingPunct="0"/>
            <a:r>
              <a:rPr lang="en-IN" dirty="0"/>
              <a:t>Make a small hole in the bottom of the pots.</a:t>
            </a:r>
          </a:p>
          <a:p>
            <a:pPr lvl="0" eaLnBrk="0" hangingPunct="0"/>
            <a:r>
              <a:rPr lang="en-IN" dirty="0"/>
              <a:t>Place the pots with lids on the tripods at a convenient place.</a:t>
            </a:r>
          </a:p>
          <a:p>
            <a:pPr lvl="0" eaLnBrk="0" hangingPunct="0"/>
            <a:r>
              <a:rPr lang="en-IN" dirty="0"/>
              <a:t>Place the half litre capacity plastic vessel below the first pot.</a:t>
            </a:r>
          </a:p>
          <a:p>
            <a:pPr lvl="0" eaLnBrk="0" hangingPunct="0"/>
            <a:r>
              <a:rPr lang="en-IN" dirty="0"/>
              <a:t>Start filling the segregated bio waste (do not put slow degrading items and non degradable items into the pots) daily into one pot and keep the pot closed. This type of waste treatment is capable of treating 1 to 2 Kg of waste per day only.</a:t>
            </a:r>
          </a:p>
          <a:p>
            <a:pPr lvl="0" eaLnBrk="0" hangingPunct="0"/>
            <a:r>
              <a:rPr lang="en-IN" dirty="0"/>
              <a:t>Leachate coming out of the pot gets collected inside the plastic vessel placed below the pot.</a:t>
            </a:r>
          </a:p>
          <a:p>
            <a:pPr lvl="0" eaLnBrk="0" hangingPunct="0"/>
            <a:r>
              <a:rPr lang="en-IN" dirty="0"/>
              <a:t>Put some salt powder into the plastic vessel to avoid entry of flies into the vessel. The leachate collected can be diluted with water and used as manure in the garden.</a:t>
            </a:r>
          </a:p>
          <a:p>
            <a:pPr lvl="0" eaLnBrk="0" hangingPunct="0"/>
            <a:endParaRPr lang="en-IN" b="1" dirty="0"/>
          </a:p>
        </p:txBody>
      </p:sp>
    </p:spTree>
    <p:extLst>
      <p:ext uri="{BB962C8B-B14F-4D97-AF65-F5344CB8AC3E}">
        <p14:creationId xmlns:p14="http://schemas.microsoft.com/office/powerpoint/2010/main" xmlns="" val="28363278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1318</TotalTime>
  <Words>4951</Words>
  <Application>Microsoft Office PowerPoint</Application>
  <PresentationFormat>Custom</PresentationFormat>
  <Paragraphs>629</Paragraphs>
  <Slides>51</Slides>
  <Notes>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DIFFERENT OPTIONS  FOR  DECENTRALIZED WASTE MANAGEMENT </vt:lpstr>
      <vt:lpstr>Decentralized system of Waste Management  Managing bio degradable (organic) waste </vt:lpstr>
      <vt:lpstr>Decentralized system of Waste Management  Managing bio degradable (organic) waste </vt:lpstr>
      <vt:lpstr>I. COMPOSTING</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a. Household level</vt:lpstr>
      <vt:lpstr>I. Composting b. Institutional level</vt:lpstr>
      <vt:lpstr>I. Composting b. Institutional level</vt:lpstr>
      <vt:lpstr>I. Composting b. Institutional level</vt:lpstr>
      <vt:lpstr>I. Composting b. Institutional level</vt:lpstr>
      <vt:lpstr>I. Composting b. Institutional level</vt:lpstr>
      <vt:lpstr>I. Composting b. Institutional level</vt:lpstr>
      <vt:lpstr>I. Composting b. Institutional level</vt:lpstr>
      <vt:lpstr>II. BIOMETHANTION</vt:lpstr>
      <vt:lpstr>II. Biomethanation  a. Household level</vt:lpstr>
      <vt:lpstr>II. Biomethanation  a. Household level</vt:lpstr>
      <vt:lpstr>II. Biomethanation  a. Household level</vt:lpstr>
      <vt:lpstr>II. Biomethanation  a. Household level</vt:lpstr>
      <vt:lpstr>II. Biomethanation  b. Institutional level</vt:lpstr>
      <vt:lpstr>II. Biomethanation  b. Institutional level</vt:lpstr>
      <vt:lpstr>Working models  Institutional Level</vt:lpstr>
      <vt:lpstr>Slide 50</vt:lpstr>
      <vt:lpstr>Thanks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jith prem</dc:creator>
  <cp:lastModifiedBy>Example</cp:lastModifiedBy>
  <cp:revision>121</cp:revision>
  <dcterms:created xsi:type="dcterms:W3CDTF">2017-12-23T03:26:00Z</dcterms:created>
  <dcterms:modified xsi:type="dcterms:W3CDTF">2020-01-31T12:11:43Z</dcterms:modified>
</cp:coreProperties>
</file>